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6"/>
  </p:notesMasterIdLst>
  <p:sldIdLst>
    <p:sldId id="274" r:id="rId2"/>
    <p:sldId id="275" r:id="rId3"/>
    <p:sldId id="276" r:id="rId4"/>
    <p:sldId id="277" r:id="rId5"/>
    <p:sldId id="278" r:id="rId6"/>
    <p:sldId id="284" r:id="rId7"/>
    <p:sldId id="279" r:id="rId8"/>
    <p:sldId id="281" r:id="rId9"/>
    <p:sldId id="282" r:id="rId10"/>
    <p:sldId id="283" r:id="rId11"/>
    <p:sldId id="285" r:id="rId12"/>
    <p:sldId id="286" r:id="rId13"/>
    <p:sldId id="287" r:id="rId14"/>
    <p:sldId id="295" r:id="rId15"/>
    <p:sldId id="288" r:id="rId16"/>
    <p:sldId id="289" r:id="rId17"/>
    <p:sldId id="296" r:id="rId18"/>
    <p:sldId id="261" r:id="rId19"/>
    <p:sldId id="292" r:id="rId20"/>
    <p:sldId id="280" r:id="rId21"/>
    <p:sldId id="290" r:id="rId22"/>
    <p:sldId id="291" r:id="rId23"/>
    <p:sldId id="264" r:id="rId24"/>
    <p:sldId id="269" r:id="rId2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66FF"/>
    <a:srgbClr val="008000"/>
    <a:srgbClr val="663300"/>
    <a:srgbClr val="4C0000"/>
    <a:srgbClr val="540000"/>
    <a:srgbClr val="5C0000"/>
    <a:srgbClr val="800000"/>
    <a:srgbClr val="66CCFF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9003" autoAdjust="0"/>
  </p:normalViewPr>
  <p:slideViewPr>
    <p:cSldViewPr>
      <p:cViewPr varScale="1">
        <p:scale>
          <a:sx n="78" d="100"/>
          <a:sy n="78" d="100"/>
        </p:scale>
        <p:origin x="-930" y="-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205C2D-3378-4ACE-AA74-F1566F7125A1}" type="datetimeFigureOut">
              <a:rPr lang="en-US" smtClean="0"/>
              <a:pPr/>
              <a:t>8/10/2012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5142CA-70CD-4AC1-BEFB-9DE9DC327ABA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Finite State</a:t>
            </a:r>
            <a:r>
              <a:rPr lang="en-US" baseline="0" dirty="0" smtClean="0"/>
              <a:t> Machine – 5 states</a:t>
            </a:r>
          </a:p>
          <a:p>
            <a:r>
              <a:rPr lang="en-US" baseline="0" dirty="0" smtClean="0"/>
              <a:t>Define Outputs:</a:t>
            </a:r>
          </a:p>
          <a:p>
            <a:r>
              <a:rPr lang="en-US" baseline="0" dirty="0" smtClean="0"/>
              <a:t>Flag when frog is hit by a car</a:t>
            </a:r>
          </a:p>
          <a:p>
            <a:r>
              <a:rPr lang="en-US" baseline="0" dirty="0" smtClean="0"/>
              <a:t>Flag when frog is on a log</a:t>
            </a:r>
          </a:p>
          <a:p>
            <a:r>
              <a:rPr lang="en-US" baseline="0" dirty="0" smtClean="0"/>
              <a:t>Flag for resetting frog back to </a:t>
            </a:r>
            <a:r>
              <a:rPr lang="en-US" baseline="0" dirty="0" err="1" smtClean="0"/>
              <a:t>homebase</a:t>
            </a:r>
            <a:endParaRPr lang="en-US" baseline="0" dirty="0" smtClean="0"/>
          </a:p>
          <a:p>
            <a:r>
              <a:rPr lang="en-US" baseline="0" dirty="0" smtClean="0"/>
              <a:t>Define Inputs:</a:t>
            </a:r>
          </a:p>
          <a:p>
            <a:r>
              <a:rPr lang="en-US" baseline="0" dirty="0" smtClean="0"/>
              <a:t>4 corners of frog (</a:t>
            </a:r>
            <a:r>
              <a:rPr lang="en-US" baseline="0" dirty="0" err="1" smtClean="0"/>
              <a:t>xy</a:t>
            </a:r>
            <a:r>
              <a:rPr lang="en-US" baseline="0" dirty="0" smtClean="0"/>
              <a:t>-pixel)</a:t>
            </a:r>
          </a:p>
          <a:p>
            <a:r>
              <a:rPr lang="en-US" baseline="0" dirty="0" smtClean="0"/>
              <a:t>Object color</a:t>
            </a:r>
          </a:p>
          <a:p>
            <a:r>
              <a:rPr lang="en-US" baseline="0" dirty="0" smtClean="0"/>
              <a:t>Background color</a:t>
            </a:r>
          </a:p>
          <a:p>
            <a:r>
              <a:rPr lang="en-US" baseline="0" dirty="0" smtClean="0"/>
              <a:t>Frog Position</a:t>
            </a:r>
          </a:p>
          <a:p>
            <a:r>
              <a:rPr lang="en-US" baseline="0" dirty="0" smtClean="0"/>
              <a:t>Define states:</a:t>
            </a:r>
          </a:p>
          <a:p>
            <a:r>
              <a:rPr lang="en-US" baseline="0" dirty="0" smtClean="0"/>
              <a:t>5 states – </a:t>
            </a:r>
            <a:r>
              <a:rPr lang="en-US" baseline="0" dirty="0" err="1" smtClean="0"/>
              <a:t>onGrass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onRoad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onRiver</a:t>
            </a:r>
            <a:r>
              <a:rPr lang="en-US" baseline="0" dirty="0" smtClean="0"/>
              <a:t>, Dead, Win</a:t>
            </a:r>
          </a:p>
          <a:p>
            <a:r>
              <a:rPr lang="en-US" baseline="0" dirty="0" smtClean="0"/>
              <a:t>Transitions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5142CA-70CD-4AC1-BEFB-9DE9DC327ABA}" type="slidenum">
              <a:rPr lang="en-US" smtClean="0"/>
              <a:pPr/>
              <a:t>24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0" y="4752126"/>
            <a:ext cx="9144000" cy="211296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066"/>
              </a:cxn>
              <a:cxn ang="0">
                <a:pos x="0" y="1331"/>
              </a:cxn>
              <a:cxn ang="0">
                <a:pos x="5760" y="1331"/>
              </a:cxn>
              <a:cxn ang="0">
                <a:pos x="5760" y="0"/>
              </a:cxn>
              <a:cxn ang="0">
                <a:pos x="0" y="1066"/>
              </a:cxn>
            </a:cxnLst>
            <a:rect l="0" t="0" r="0" b="0"/>
            <a:pathLst>
              <a:path w="5760" h="1331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chemeClr val="bg1">
              <a:tint val="80000"/>
              <a:satMod val="200000"/>
              <a:alpha val="4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44450" dir="16200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6105525" y="0"/>
            <a:ext cx="3038475" cy="6858000"/>
          </a:xfrm>
          <a:custGeom>
            <a:avLst/>
            <a:gdLst>
              <a:gd name="connsiteX0" fmla="*/ 1914 w 1914"/>
              <a:gd name="connsiteY0" fmla="*/ 9 h 4329"/>
              <a:gd name="connsiteX1" fmla="*/ 1914 w 1914"/>
              <a:gd name="connsiteY1" fmla="*/ 4329 h 4329"/>
              <a:gd name="connsiteX2" fmla="*/ 204 w 1914"/>
              <a:gd name="connsiteY2" fmla="*/ 4327 h 4329"/>
              <a:gd name="connsiteX3" fmla="*/ 0 w 1914"/>
              <a:gd name="connsiteY3" fmla="*/ 0 h 4329"/>
              <a:gd name="connsiteX4" fmla="*/ 1914 w 1914"/>
              <a:gd name="connsiteY4" fmla="*/ 9 h 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" h="4329">
                <a:moveTo>
                  <a:pt x="1914" y="9"/>
                </a:moveTo>
                <a:lnTo>
                  <a:pt x="1914" y="4329"/>
                </a:lnTo>
                <a:lnTo>
                  <a:pt x="204" y="4327"/>
                </a:lnTo>
                <a:cubicBezTo>
                  <a:pt x="1288" y="3574"/>
                  <a:pt x="1608" y="1590"/>
                  <a:pt x="0" y="0"/>
                </a:cubicBezTo>
                <a:lnTo>
                  <a:pt x="1914" y="9"/>
                </a:lnTo>
                <a:close/>
              </a:path>
            </a:pathLst>
          </a:custGeom>
          <a:solidFill>
            <a:schemeClr val="bg1">
              <a:tint val="90000"/>
              <a:satMod val="350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50800" dir="10800000" algn="ctr" rotWithShape="0">
              <a:prstClr val="black">
                <a:alpha val="4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429064" y="3337560"/>
            <a:ext cx="6480048" cy="2301240"/>
          </a:xfrm>
        </p:spPr>
        <p:txBody>
          <a:bodyPr rIns="45720" anchor="t"/>
          <a:lstStyle>
            <a:lvl1pPr algn="r">
              <a:defRPr lang="en-US" b="1" cap="all" baseline="0" dirty="0">
                <a:ln w="5000" cmpd="sng">
                  <a:solidFill>
                    <a:schemeClr val="accent1">
                      <a:tint val="80000"/>
                      <a:shade val="99000"/>
                      <a:satMod val="50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63000"/>
                        <a:satMod val="255000"/>
                      </a:schemeClr>
                    </a:gs>
                    <a:gs pos="9000">
                      <a:schemeClr val="accent1">
                        <a:tint val="63000"/>
                        <a:satMod val="255000"/>
                      </a:schemeClr>
                    </a:gs>
                    <a:gs pos="53000">
                      <a:schemeClr val="accent1">
                        <a:shade val="60000"/>
                        <a:satMod val="100000"/>
                      </a:schemeClr>
                    </a:gs>
                    <a:gs pos="90000">
                      <a:schemeClr val="accent1">
                        <a:tint val="63000"/>
                        <a:satMod val="255000"/>
                      </a:schemeClr>
                    </a:gs>
                    <a:gs pos="100000">
                      <a:schemeClr val="accent1">
                        <a:tint val="63000"/>
                        <a:satMod val="255000"/>
                      </a:schemeClr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prstClr val="black">
                      <a:alpha val="50000"/>
                    </a:prstClr>
                  </a:outerShdw>
                </a:effectLst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433050" y="1544812"/>
            <a:ext cx="6480048" cy="1752600"/>
          </a:xfrm>
        </p:spPr>
        <p:txBody>
          <a:bodyPr tIns="0" rIns="45720" bIns="0" anchor="b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  <a:effectLst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71D36-3575-41A5-A35C-1C5479468D1C}" type="datetimeFigureOut">
              <a:rPr lang="en-US" smtClean="0"/>
              <a:pPr/>
              <a:t>8/10/2012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D7A88-1447-4525-9328-3CE91C5B8A8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71D36-3575-41A5-A35C-1C5479468D1C}" type="datetimeFigureOut">
              <a:rPr lang="en-US" smtClean="0"/>
              <a:pPr/>
              <a:t>8/10/2012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D7A88-1447-4525-9328-3CE91C5B8A8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71D36-3575-41A5-A35C-1C5479468D1C}" type="datetimeFigureOut">
              <a:rPr lang="en-US" smtClean="0"/>
              <a:pPr/>
              <a:t>8/10/2012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D7A88-1447-4525-9328-3CE91C5B8A8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71D36-3575-41A5-A35C-1C5479468D1C}" type="datetimeFigureOut">
              <a:rPr lang="en-US" smtClean="0"/>
              <a:pPr/>
              <a:t>8/10/2012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D7A88-1447-4525-9328-3CE91C5B8A8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0" y="4752126"/>
            <a:ext cx="9144000" cy="211296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066"/>
              </a:cxn>
              <a:cxn ang="0">
                <a:pos x="0" y="1331"/>
              </a:cxn>
              <a:cxn ang="0">
                <a:pos x="5760" y="1331"/>
              </a:cxn>
              <a:cxn ang="0">
                <a:pos x="5760" y="0"/>
              </a:cxn>
              <a:cxn ang="0">
                <a:pos x="0" y="1066"/>
              </a:cxn>
            </a:cxnLst>
            <a:rect l="0" t="0" r="0" b="0"/>
            <a:pathLst>
              <a:path w="5760" h="1331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chemeClr val="bg1">
              <a:tint val="80000"/>
              <a:satMod val="200000"/>
              <a:alpha val="4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44450" dir="16200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6105525" y="0"/>
            <a:ext cx="3038475" cy="6858000"/>
          </a:xfrm>
          <a:custGeom>
            <a:avLst/>
            <a:gdLst>
              <a:gd name="connsiteX0" fmla="*/ 1914 w 1914"/>
              <a:gd name="connsiteY0" fmla="*/ 9 h 4329"/>
              <a:gd name="connsiteX1" fmla="*/ 1914 w 1914"/>
              <a:gd name="connsiteY1" fmla="*/ 4329 h 4329"/>
              <a:gd name="connsiteX2" fmla="*/ 204 w 1914"/>
              <a:gd name="connsiteY2" fmla="*/ 4327 h 4329"/>
              <a:gd name="connsiteX3" fmla="*/ 0 w 1914"/>
              <a:gd name="connsiteY3" fmla="*/ 0 h 4329"/>
              <a:gd name="connsiteX4" fmla="*/ 1914 w 1914"/>
              <a:gd name="connsiteY4" fmla="*/ 9 h 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" h="4329">
                <a:moveTo>
                  <a:pt x="1914" y="9"/>
                </a:moveTo>
                <a:lnTo>
                  <a:pt x="1914" y="4329"/>
                </a:lnTo>
                <a:lnTo>
                  <a:pt x="204" y="4327"/>
                </a:lnTo>
                <a:cubicBezTo>
                  <a:pt x="1288" y="3574"/>
                  <a:pt x="1608" y="1590"/>
                  <a:pt x="0" y="0"/>
                </a:cubicBezTo>
                <a:lnTo>
                  <a:pt x="1914" y="9"/>
                </a:lnTo>
                <a:close/>
              </a:path>
            </a:pathLst>
          </a:custGeom>
          <a:solidFill>
            <a:schemeClr val="bg1">
              <a:tint val="90000"/>
              <a:satMod val="350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50800" dir="10800000" algn="ctr" rotWithShape="0">
              <a:prstClr val="black">
                <a:alpha val="4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583837"/>
            <a:ext cx="6629400" cy="1826363"/>
          </a:xfrm>
        </p:spPr>
        <p:txBody>
          <a:bodyPr tIns="0" bIns="0" anchor="t"/>
          <a:lstStyle>
            <a:lvl1pPr algn="l">
              <a:buNone/>
              <a:defRPr sz="4200" b="1" cap="none" baseline="0">
                <a:ln w="5000" cmpd="sng">
                  <a:solidFill>
                    <a:schemeClr val="accent1">
                      <a:tint val="80000"/>
                      <a:shade val="99000"/>
                      <a:satMod val="50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63000"/>
                        <a:satMod val="255000"/>
                      </a:schemeClr>
                    </a:gs>
                    <a:gs pos="9000">
                      <a:schemeClr val="accent1">
                        <a:tint val="63000"/>
                        <a:satMod val="255000"/>
                      </a:schemeClr>
                    </a:gs>
                    <a:gs pos="53000">
                      <a:schemeClr val="accent1">
                        <a:shade val="60000"/>
                        <a:satMod val="100000"/>
                      </a:schemeClr>
                    </a:gs>
                    <a:gs pos="90000">
                      <a:schemeClr val="accent1">
                        <a:tint val="63000"/>
                        <a:satMod val="255000"/>
                      </a:schemeClr>
                    </a:gs>
                    <a:gs pos="100000">
                      <a:schemeClr val="accent1">
                        <a:tint val="63000"/>
                        <a:satMod val="255000"/>
                      </a:schemeClr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prstClr val="black">
                      <a:alpha val="50000"/>
                    </a:prstClr>
                  </a:outerShdw>
                </a:effectLst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485800"/>
            <a:ext cx="6629400" cy="1066688"/>
          </a:xfrm>
        </p:spPr>
        <p:txBody>
          <a:bodyPr lIns="45720" tIns="0" rIns="45720" bIns="0" anchor="b"/>
          <a:lstStyle>
            <a:lvl1pPr marL="0" indent="0" algn="l">
              <a:buNone/>
              <a:defRPr sz="2000">
                <a:solidFill>
                  <a:schemeClr val="tx1"/>
                </a:solidFill>
                <a:effectLst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71D36-3575-41A5-A35C-1C5479468D1C}" type="datetimeFigureOut">
              <a:rPr lang="en-US" smtClean="0"/>
              <a:pPr/>
              <a:t>8/10/2012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D7A88-1447-4525-9328-3CE91C5B8A8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3657600" cy="4525963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67200" y="1600200"/>
            <a:ext cx="3657600" cy="4525963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71D36-3575-41A5-A35C-1C5479468D1C}" type="datetimeFigureOut">
              <a:rPr lang="en-US" smtClean="0"/>
              <a:pPr/>
              <a:t>8/10/2012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D7A88-1447-4525-9328-3CE91C5B8A8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486400"/>
            <a:ext cx="4040188" cy="8382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5486400"/>
            <a:ext cx="4041775" cy="8382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516912"/>
            <a:ext cx="4040188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516912"/>
            <a:ext cx="4041775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71D36-3575-41A5-A35C-1C5479468D1C}" type="datetimeFigureOut">
              <a:rPr lang="en-US" smtClean="0"/>
              <a:pPr/>
              <a:t>8/10/2012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D7A88-1447-4525-9328-3CE91C5B8A8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7470648" cy="1143000"/>
          </a:xfrm>
        </p:spPr>
        <p:txBody>
          <a:bodyPr anchor="ctr"/>
          <a:lstStyle>
            <a:lvl1pPr algn="l">
              <a:defRPr sz="460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71D36-3575-41A5-A35C-1C5479468D1C}" type="datetimeFigureOut">
              <a:rPr lang="en-US" smtClean="0"/>
              <a:pPr/>
              <a:t>8/10/2012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58D7A88-1447-4525-9328-3CE91C5B8A8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71D36-3575-41A5-A35C-1C5479468D1C}" type="datetimeFigureOut">
              <a:rPr lang="en-US" smtClean="0"/>
              <a:pPr/>
              <a:t>8/10/2012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D7A88-1447-4525-9328-3CE91C5B8A8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85528"/>
            <a:ext cx="3200400" cy="730250"/>
          </a:xfrm>
        </p:spPr>
        <p:txBody>
          <a:bodyPr tIns="0" bIns="0" anchor="t"/>
          <a:lstStyle>
            <a:lvl1pPr algn="l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57200" y="214424"/>
            <a:ext cx="2743200" cy="914400"/>
          </a:xfrm>
        </p:spPr>
        <p:txBody>
          <a:bodyPr lIns="45720" tIns="0" rIns="45720" bIns="0" anchor="b"/>
          <a:lstStyle>
            <a:lvl1pPr marL="0" indent="0" algn="l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57200" y="1981200"/>
            <a:ext cx="7086600" cy="3810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2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71D36-3575-41A5-A35C-1C5479468D1C}" type="datetimeFigureOut">
              <a:rPr lang="en-US" smtClean="0"/>
              <a:pPr/>
              <a:t>8/10/2012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156448" y="6422064"/>
            <a:ext cx="762000" cy="365125"/>
          </a:xfrm>
        </p:spPr>
        <p:txBody>
          <a:bodyPr/>
          <a:lstStyle/>
          <a:p>
            <a:fld id="{058D7A88-1447-4525-9328-3CE91C5B8A8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56732" y="1705709"/>
            <a:ext cx="3053868" cy="1253808"/>
          </a:xfrm>
        </p:spPr>
        <p:txBody>
          <a:bodyPr anchor="b"/>
          <a:lstStyle>
            <a:lvl1pPr algn="l">
              <a:buNone/>
              <a:defRPr sz="2200" b="1">
                <a:solidFill>
                  <a:schemeClr val="accent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065628" y="1019907"/>
            <a:ext cx="4114800" cy="4114800"/>
          </a:xfrm>
          <a:prstGeom prst="ellipse">
            <a:avLst/>
          </a:prstGeom>
          <a:solidFill>
            <a:schemeClr val="bg2">
              <a:shade val="50000"/>
            </a:schemeClr>
          </a:solidFill>
          <a:ln w="50800" cap="flat">
            <a:solidFill>
              <a:schemeClr val="bg2"/>
            </a:solidFill>
            <a:miter lim="800000"/>
          </a:ln>
          <a:effectLst>
            <a:outerShdw blurRad="152000" dist="345000" dir="5400000" sx="-80000" sy="-18000" rotWithShape="0">
              <a:srgbClr val="000000">
                <a:alpha val="25000"/>
              </a:srgbClr>
            </a:outerShdw>
          </a:effectLst>
          <a:scene3d>
            <a:camera prst="orthographicFront"/>
            <a:lightRig rig="contrasting" dir="t">
              <a:rot lat="0" lon="0" rev="2400000"/>
            </a:lightRig>
          </a:scene3d>
          <a:sp3d contourW="7620">
            <a:bevelT w="63500" h="63500"/>
            <a:contourClr>
              <a:schemeClr val="bg2">
                <a:shade val="50000"/>
              </a:schemeClr>
            </a:contourClr>
          </a:sp3d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556734" y="2998765"/>
            <a:ext cx="3053866" cy="2663482"/>
          </a:xfrm>
        </p:spPr>
        <p:txBody>
          <a:bodyPr lIns="45720" rIns="45720"/>
          <a:lstStyle>
            <a:lvl1pPr marL="0" indent="0">
              <a:buFontTx/>
              <a:buNone/>
              <a:defRPr sz="12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422064"/>
            <a:ext cx="2133600" cy="365125"/>
          </a:xfrm>
        </p:spPr>
        <p:txBody>
          <a:bodyPr/>
          <a:lstStyle/>
          <a:p>
            <a:fld id="{02E71D36-3575-41A5-A35C-1C5479468D1C}" type="datetimeFigureOut">
              <a:rPr lang="en-US" smtClean="0"/>
              <a:pPr/>
              <a:t>8/10/2012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D7A88-1447-4525-9328-3CE91C5B8A8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/>
          <p:cNvSpPr>
            <a:spLocks/>
          </p:cNvSpPr>
          <p:nvPr/>
        </p:nvSpPr>
        <p:spPr bwMode="auto">
          <a:xfrm>
            <a:off x="0" y="4752126"/>
            <a:ext cx="9144000" cy="211296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066"/>
              </a:cxn>
              <a:cxn ang="0">
                <a:pos x="0" y="1331"/>
              </a:cxn>
              <a:cxn ang="0">
                <a:pos x="5760" y="1331"/>
              </a:cxn>
              <a:cxn ang="0">
                <a:pos x="5760" y="0"/>
              </a:cxn>
              <a:cxn ang="0">
                <a:pos x="0" y="1066"/>
              </a:cxn>
            </a:cxnLst>
            <a:rect l="0" t="0" r="0" b="0"/>
            <a:pathLst>
              <a:path w="5760" h="1331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chemeClr val="bg1">
              <a:tint val="80000"/>
              <a:satMod val="200000"/>
              <a:alpha val="4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44450" dir="16200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Freeform 15"/>
          <p:cNvSpPr>
            <a:spLocks/>
          </p:cNvSpPr>
          <p:nvPr/>
        </p:nvSpPr>
        <p:spPr bwMode="auto">
          <a:xfrm>
            <a:off x="7315200" y="0"/>
            <a:ext cx="1828800" cy="6858000"/>
          </a:xfrm>
          <a:custGeom>
            <a:avLst/>
            <a:gdLst>
              <a:gd name="connsiteX0" fmla="*/ 1914 w 1914"/>
              <a:gd name="connsiteY0" fmla="*/ 9 h 4329"/>
              <a:gd name="connsiteX1" fmla="*/ 1914 w 1914"/>
              <a:gd name="connsiteY1" fmla="*/ 4329 h 4329"/>
              <a:gd name="connsiteX2" fmla="*/ 204 w 1914"/>
              <a:gd name="connsiteY2" fmla="*/ 4327 h 4329"/>
              <a:gd name="connsiteX3" fmla="*/ 0 w 1914"/>
              <a:gd name="connsiteY3" fmla="*/ 0 h 4329"/>
              <a:gd name="connsiteX4" fmla="*/ 1914 w 1914"/>
              <a:gd name="connsiteY4" fmla="*/ 9 h 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" h="4329">
                <a:moveTo>
                  <a:pt x="1914" y="9"/>
                </a:moveTo>
                <a:lnTo>
                  <a:pt x="1914" y="4329"/>
                </a:lnTo>
                <a:lnTo>
                  <a:pt x="204" y="4327"/>
                </a:lnTo>
                <a:cubicBezTo>
                  <a:pt x="1288" y="3574"/>
                  <a:pt x="2082" y="1734"/>
                  <a:pt x="0" y="0"/>
                </a:cubicBezTo>
                <a:lnTo>
                  <a:pt x="1914" y="9"/>
                </a:lnTo>
                <a:close/>
              </a:path>
            </a:pathLst>
          </a:custGeom>
          <a:solidFill>
            <a:schemeClr val="bg1">
              <a:tint val="90000"/>
              <a:satMod val="350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50800" dir="10800000" algn="ctr" rotWithShape="0">
              <a:prstClr val="black">
                <a:alpha val="4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467600" cy="45259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422064"/>
            <a:ext cx="2133600" cy="365125"/>
          </a:xfrm>
          <a:prstGeom prst="rect">
            <a:avLst/>
          </a:prstGeom>
        </p:spPr>
        <p:txBody>
          <a:bodyPr vert="horz" bIns="0" anchor="b"/>
          <a:lstStyle>
            <a:lvl1pPr algn="l" eaLnBrk="1" latinLnBrk="0" hangingPunct="1">
              <a:defRPr kumimoji="0" sz="1000">
                <a:solidFill>
                  <a:schemeClr val="tx2">
                    <a:shade val="50000"/>
                  </a:schemeClr>
                </a:solidFill>
              </a:defRPr>
            </a:lvl1pPr>
          </a:lstStyle>
          <a:p>
            <a:fld id="{02E71D36-3575-41A5-A35C-1C5479468D1C}" type="datetimeFigureOut">
              <a:rPr lang="en-US" smtClean="0"/>
              <a:pPr/>
              <a:t>8/10/2012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3124200" y="6422064"/>
            <a:ext cx="2895600" cy="365125"/>
          </a:xfrm>
          <a:prstGeom prst="rect">
            <a:avLst/>
          </a:prstGeom>
        </p:spPr>
        <p:txBody>
          <a:bodyPr vert="horz" lIns="0" rIns="0" bIns="0" anchor="b"/>
          <a:lstStyle>
            <a:lvl1pPr algn="ctr" eaLnBrk="1" latinLnBrk="0" hangingPunct="1">
              <a:defRPr kumimoji="0" sz="1000">
                <a:solidFill>
                  <a:schemeClr val="tx2">
                    <a:shade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8153400" y="6422064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000">
                <a:solidFill>
                  <a:schemeClr val="tx2">
                    <a:shade val="50000"/>
                  </a:schemeClr>
                </a:solidFill>
              </a:defRPr>
            </a:lvl1pPr>
          </a:lstStyle>
          <a:p>
            <a:fld id="{058D7A88-1447-4525-9328-3CE91C5B8A89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rtl="0" eaLnBrk="1" latinLnBrk="0" hangingPunct="1">
        <a:spcBef>
          <a:spcPct val="0"/>
        </a:spcBef>
        <a:buNone/>
        <a:defRPr kumimoji="0" sz="4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20624" indent="-384048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"/>
        <a:defRPr kumimoji="0"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722376" indent="-274320" algn="l" rtl="0" eaLnBrk="1" latinLnBrk="0" hangingPunct="1">
        <a:spcBef>
          <a:spcPct val="20000"/>
        </a:spcBef>
        <a:buClr>
          <a:schemeClr val="accent1"/>
        </a:buClr>
        <a:buSzPct val="90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56032" algn="l" rtl="0" eaLnBrk="1" latinLnBrk="0" hangingPunct="1">
        <a:spcBef>
          <a:spcPct val="20000"/>
        </a:spcBef>
        <a:buClr>
          <a:schemeClr val="accent2"/>
        </a:buClr>
        <a:buSzPct val="85000"/>
        <a:buFont typeface="Arial"/>
        <a:buChar char="○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37744" algn="l" rtl="0" eaLnBrk="1" latinLnBrk="0" hangingPunct="1">
        <a:spcBef>
          <a:spcPct val="20000"/>
        </a:spcBef>
        <a:buClr>
          <a:schemeClr val="accent3"/>
        </a:buClr>
        <a:buSzPct val="90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90472" indent="-182880" algn="l" rtl="0" eaLnBrk="1" latinLnBrk="0" hangingPunct="1">
        <a:spcBef>
          <a:spcPct val="20000"/>
        </a:spcBef>
        <a:buClr>
          <a:schemeClr val="accent4"/>
        </a:buClr>
        <a:buSzPct val="100000"/>
        <a:buFont typeface="Arial"/>
        <a:buChar char="-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00784" indent="-182880" algn="l" rtl="0" eaLnBrk="1" latinLnBrk="0" hangingPunct="1">
        <a:spcBef>
          <a:spcPct val="20000"/>
        </a:spcBef>
        <a:buClr>
          <a:schemeClr val="accent5"/>
        </a:buClr>
        <a:buFont typeface="Arial"/>
        <a:buChar char="-"/>
        <a:defRPr kumimoji="0" sz="20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100000"/>
        <a:buFont typeface="Arial"/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39696" indent="-182880" algn="l" rtl="0" eaLnBrk="1" latinLnBrk="0" hangingPunct="1">
        <a:spcBef>
          <a:spcPct val="20000"/>
        </a:spcBef>
        <a:buClr>
          <a:schemeClr val="accent6"/>
        </a:buClr>
        <a:buFont typeface="Arial"/>
        <a:buChar char="▪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31720" indent="-182880" algn="l" rtl="0" eaLnBrk="1" latinLnBrk="0" hangingPunct="1">
        <a:spcBef>
          <a:spcPct val="20000"/>
        </a:spcBef>
        <a:buClr>
          <a:schemeClr val="accent6"/>
        </a:buClr>
        <a:buFont typeface="Arial"/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yroelectro.com/tutorials/ps2_keyboard_interface/theory_ps2.html" TargetMode="External"/><Relationship Id="rId2" Type="http://schemas.openxmlformats.org/officeDocument/2006/relationships/hyperlink" Target="http://www.digilentinc.com/showcase/contests/designcontest.cfm?contestid=8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90600" y="1752600"/>
            <a:ext cx="7086600" cy="1752600"/>
          </a:xfrm>
        </p:spPr>
        <p:txBody>
          <a:bodyPr>
            <a:normAutofit/>
          </a:bodyPr>
          <a:lstStyle/>
          <a:p>
            <a:pPr algn="ctr"/>
            <a:r>
              <a:rPr lang="en-US" sz="5400" dirty="0" smtClean="0">
                <a:solidFill>
                  <a:srgbClr val="00B050"/>
                </a:solidFill>
              </a:rPr>
              <a:t>FROGGER!</a:t>
            </a:r>
            <a:br>
              <a:rPr lang="en-US" sz="5400" dirty="0" smtClean="0">
                <a:solidFill>
                  <a:srgbClr val="00B050"/>
                </a:solidFill>
              </a:rPr>
            </a:br>
            <a:r>
              <a:rPr lang="en-US" sz="1400" dirty="0" smtClean="0">
                <a:solidFill>
                  <a:srgbClr val="00B050"/>
                </a:solidFill>
              </a:rPr>
              <a:t>(on Spartan 3-E Dev. Board)</a:t>
            </a:r>
            <a:endParaRPr lang="en-US" sz="5400" dirty="0">
              <a:solidFill>
                <a:srgbClr val="00B05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47800" y="3962400"/>
            <a:ext cx="6480048" cy="1066800"/>
          </a:xfrm>
        </p:spPr>
        <p:txBody>
          <a:bodyPr>
            <a:normAutofit/>
          </a:bodyPr>
          <a:lstStyle/>
          <a:p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ECE 525.442 VHDL Microprocessor Design</a:t>
            </a:r>
          </a:p>
          <a:p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Final Student Project</a:t>
            </a:r>
          </a:p>
          <a:p>
            <a:endParaRPr lang="en-US" sz="2400" dirty="0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1447800" y="5257800"/>
            <a:ext cx="6480048" cy="1066800"/>
          </a:xfrm>
          <a:prstGeom prst="rect">
            <a:avLst/>
          </a:prstGeom>
        </p:spPr>
        <p:txBody>
          <a:bodyPr vert="horz" tIns="0" rIns="45720" bIns="0" anchor="b">
            <a:normAutofit fontScale="70000" lnSpcReduction="20000"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None/>
              <a:tabLst/>
              <a:defRPr/>
            </a:pPr>
            <a:r>
              <a:rPr kumimoji="0" lang="en-US" sz="29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August 14</a:t>
            </a:r>
            <a:r>
              <a:rPr kumimoji="0" lang="en-US" sz="2900" b="0" i="0" u="none" strike="noStrike" kern="1200" cap="none" spc="0" normalizeH="0" baseline="3000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th</a:t>
            </a:r>
            <a:r>
              <a:rPr kumimoji="0" lang="en-US" sz="29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, 2012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None/>
              <a:tabLst/>
              <a:defRPr/>
            </a:pP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Emily Kan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Erik Lee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None/>
              <a:tabLst/>
              <a:defRPr/>
            </a:pP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Edward Jones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1066800"/>
            <a:ext cx="2229658" cy="259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29400" y="1219200"/>
            <a:ext cx="2209800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Design cont’d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Four files for Game Sequence</a:t>
            </a:r>
          </a:p>
          <a:p>
            <a:pPr lvl="1"/>
            <a:r>
              <a:rPr lang="en-US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(1) frogGenerator.vhd</a:t>
            </a:r>
          </a:p>
          <a:p>
            <a:pPr lvl="1"/>
            <a:r>
              <a:rPr lang="en-US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(2) frogLocation.vhd</a:t>
            </a:r>
          </a:p>
          <a:p>
            <a:pPr lvl="1"/>
            <a:r>
              <a:rPr lang="en-US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(3) collisionDetection.vhd</a:t>
            </a:r>
          </a:p>
          <a:p>
            <a:pPr lvl="1"/>
            <a:r>
              <a:rPr lang="en-US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(4) score.vhd</a:t>
            </a:r>
            <a:endParaRPr lang="en-US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4190999"/>
            <a:ext cx="2590800" cy="18756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76600" y="4038600"/>
            <a:ext cx="2387600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943600" y="2514600"/>
            <a:ext cx="2590800" cy="22878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943600" y="4953000"/>
            <a:ext cx="2871787" cy="1112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2743200" y="6172200"/>
            <a:ext cx="342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Entity definitions for VHDL files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Design cont’d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frogGenerator.vhd</a:t>
            </a:r>
          </a:p>
          <a:p>
            <a:pPr lvl="1"/>
            <a:r>
              <a:rPr lang="en-US" dirty="0" smtClean="0"/>
              <a:t>Generates a square block dubbed as the “frog” to traverse through generated course</a:t>
            </a:r>
          </a:p>
          <a:p>
            <a:pPr lvl="1"/>
            <a:r>
              <a:rPr lang="en-US" dirty="0" smtClean="0"/>
              <a:t>Implements “dead frog” flashing code if frog moves into hazardous play field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4343400"/>
            <a:ext cx="3568388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57800" y="4343400"/>
            <a:ext cx="3612443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4038600" y="5715000"/>
            <a:ext cx="1143000" cy="923330"/>
          </a:xfrm>
          <a:prstGeom prst="rect">
            <a:avLst/>
          </a:prstGeom>
          <a:solidFill>
            <a:srgbClr val="008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Normal Frog Color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038600" y="4572000"/>
            <a:ext cx="1143000" cy="923330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Dead Frog Flashing</a:t>
            </a:r>
            <a:endParaRPr lang="en-US" dirty="0"/>
          </a:p>
        </p:txBody>
      </p:sp>
      <p:sp>
        <p:nvSpPr>
          <p:cNvPr id="8" name="Right Arrow 7"/>
          <p:cNvSpPr/>
          <p:nvPr/>
        </p:nvSpPr>
        <p:spPr>
          <a:xfrm rot="814829">
            <a:off x="5046842" y="5175182"/>
            <a:ext cx="1937799" cy="3810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 rot="10467134">
            <a:off x="2376532" y="6160157"/>
            <a:ext cx="1744096" cy="381000"/>
          </a:xfrm>
          <a:prstGeom prst="rightArrow">
            <a:avLst/>
          </a:prstGeom>
          <a:solidFill>
            <a:srgbClr val="008000"/>
          </a:solidFill>
          <a:ln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Design cont’d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frogLocation.vhd</a:t>
            </a:r>
          </a:p>
          <a:p>
            <a:pPr lvl="1"/>
            <a:r>
              <a:rPr lang="en-US" dirty="0" smtClean="0"/>
              <a:t>As the frog moves up the screen, row position &amp; column position vs. objects is being tracked for collision detection</a:t>
            </a:r>
            <a:endParaRPr lang="en-US" dirty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43200" y="4419600"/>
            <a:ext cx="3612443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2743200" y="3505200"/>
            <a:ext cx="3657600" cy="369332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Column Position (640 Pixels)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09600" y="5181600"/>
            <a:ext cx="1371600" cy="923330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Row position</a:t>
            </a:r>
          </a:p>
          <a:p>
            <a:pPr algn="ctr"/>
            <a:r>
              <a:rPr lang="en-US" dirty="0" smtClean="0"/>
              <a:t>(16 blocks) </a:t>
            </a:r>
            <a:endParaRPr lang="en-US" dirty="0"/>
          </a:p>
        </p:txBody>
      </p:sp>
      <p:sp>
        <p:nvSpPr>
          <p:cNvPr id="27" name="Left Brace 26"/>
          <p:cNvSpPr/>
          <p:nvPr/>
        </p:nvSpPr>
        <p:spPr>
          <a:xfrm>
            <a:off x="2138934" y="4428744"/>
            <a:ext cx="375666" cy="2209800"/>
          </a:xfrm>
          <a:prstGeom prst="leftBrac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ight Brace 28"/>
          <p:cNvSpPr/>
          <p:nvPr/>
        </p:nvSpPr>
        <p:spPr>
          <a:xfrm rot="16200000">
            <a:off x="4326636" y="2378964"/>
            <a:ext cx="414528" cy="3429000"/>
          </a:xfrm>
          <a:prstGeom prst="rightBrace">
            <a:avLst>
              <a:gd name="adj1" fmla="val 0"/>
              <a:gd name="adj2" fmla="val 50500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Design cont’d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collisionDetection.vhd</a:t>
            </a:r>
          </a:p>
          <a:p>
            <a:pPr lvl="1"/>
            <a:r>
              <a:rPr lang="en-US" dirty="0" smtClean="0"/>
              <a:t>Mealy State machine</a:t>
            </a:r>
          </a:p>
          <a:p>
            <a:pPr lvl="2"/>
            <a:r>
              <a:rPr lang="en-US" dirty="0" smtClean="0"/>
              <a:t>Places frog “block” in action state</a:t>
            </a:r>
          </a:p>
          <a:p>
            <a:pPr lvl="3"/>
            <a:r>
              <a:rPr lang="en-US" dirty="0" smtClean="0"/>
              <a:t>Five states as frog travels through game map</a:t>
            </a:r>
          </a:p>
          <a:p>
            <a:pPr lvl="4"/>
            <a:r>
              <a:rPr lang="en-US" dirty="0" smtClean="0"/>
              <a:t>On Road </a:t>
            </a:r>
          </a:p>
          <a:p>
            <a:pPr lvl="4"/>
            <a:r>
              <a:rPr lang="en-US" dirty="0" smtClean="0">
                <a:solidFill>
                  <a:srgbClr val="00B050"/>
                </a:solidFill>
              </a:rPr>
              <a:t>On Grass</a:t>
            </a:r>
          </a:p>
          <a:p>
            <a:pPr lvl="4"/>
            <a:r>
              <a:rPr lang="en-US" dirty="0" smtClean="0">
                <a:solidFill>
                  <a:srgbClr val="00B0F0"/>
                </a:solidFill>
              </a:rPr>
              <a:t>On River</a:t>
            </a:r>
          </a:p>
          <a:p>
            <a:pPr lvl="4"/>
            <a:r>
              <a:rPr lang="en-US" dirty="0" smtClean="0">
                <a:solidFill>
                  <a:srgbClr val="FF0000"/>
                </a:solidFill>
              </a:rPr>
              <a:t>Dead</a:t>
            </a:r>
          </a:p>
          <a:p>
            <a:pPr lvl="4"/>
            <a:r>
              <a:rPr lang="en-US" dirty="0" smtClean="0">
                <a:solidFill>
                  <a:srgbClr val="CC66FF"/>
                </a:solidFill>
              </a:rPr>
              <a:t>Win</a:t>
            </a:r>
          </a:p>
          <a:p>
            <a:pPr lvl="4"/>
            <a:endParaRPr lang="en-US" dirty="0" smtClean="0"/>
          </a:p>
          <a:p>
            <a:pPr lvl="4"/>
            <a:endParaRPr lang="en-US" dirty="0" smtClean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00600" y="4343400"/>
            <a:ext cx="3612443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1676400" y="5410200"/>
            <a:ext cx="1981200" cy="92333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State changes depending on frog location</a:t>
            </a:r>
            <a:endParaRPr lang="en-US" dirty="0"/>
          </a:p>
        </p:txBody>
      </p:sp>
      <p:sp>
        <p:nvSpPr>
          <p:cNvPr id="8" name="Right Arrow 7"/>
          <p:cNvSpPr/>
          <p:nvPr/>
        </p:nvSpPr>
        <p:spPr>
          <a:xfrm>
            <a:off x="3657600" y="5638800"/>
            <a:ext cx="1066800" cy="228600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/>
          <p:cNvGrpSpPr/>
          <p:nvPr/>
        </p:nvGrpSpPr>
        <p:grpSpPr>
          <a:xfrm>
            <a:off x="228600" y="2743200"/>
            <a:ext cx="1752600" cy="1676400"/>
            <a:chOff x="1295400" y="2286000"/>
            <a:chExt cx="1676400" cy="1600200"/>
          </a:xfrm>
        </p:grpSpPr>
        <p:sp>
          <p:nvSpPr>
            <p:cNvPr id="3" name="Oval 2"/>
            <p:cNvSpPr/>
            <p:nvPr/>
          </p:nvSpPr>
          <p:spPr>
            <a:xfrm>
              <a:off x="1295400" y="2286000"/>
              <a:ext cx="1676400" cy="1600200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1295400" y="2901434"/>
              <a:ext cx="1676400" cy="3525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On Grass</a:t>
              </a:r>
              <a:endParaRPr lang="en-US" dirty="0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3733800" y="1600200"/>
            <a:ext cx="1513609" cy="1447800"/>
            <a:chOff x="1295400" y="2286000"/>
            <a:chExt cx="1676400" cy="1600200"/>
          </a:xfrm>
          <a:solidFill>
            <a:schemeClr val="bg1"/>
          </a:solidFill>
        </p:grpSpPr>
        <p:sp>
          <p:nvSpPr>
            <p:cNvPr id="7" name="Oval 6"/>
            <p:cNvSpPr/>
            <p:nvPr/>
          </p:nvSpPr>
          <p:spPr>
            <a:xfrm>
              <a:off x="1295400" y="2286000"/>
              <a:ext cx="1676400" cy="1600200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295400" y="2873361"/>
              <a:ext cx="1676400" cy="408209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On Road</a:t>
              </a:r>
              <a:endParaRPr lang="en-US" dirty="0"/>
            </a:p>
          </p:txBody>
        </p:sp>
      </p:grpSp>
      <p:grpSp>
        <p:nvGrpSpPr>
          <p:cNvPr id="6" name="Group 8"/>
          <p:cNvGrpSpPr/>
          <p:nvPr/>
        </p:nvGrpSpPr>
        <p:grpSpPr>
          <a:xfrm>
            <a:off x="7162800" y="2743200"/>
            <a:ext cx="1752600" cy="1676400"/>
            <a:chOff x="1295400" y="2286000"/>
            <a:chExt cx="1676400" cy="1600200"/>
          </a:xfrm>
        </p:grpSpPr>
        <p:sp>
          <p:nvSpPr>
            <p:cNvPr id="10" name="Oval 9"/>
            <p:cNvSpPr/>
            <p:nvPr/>
          </p:nvSpPr>
          <p:spPr>
            <a:xfrm>
              <a:off x="1295400" y="2286000"/>
              <a:ext cx="1676400" cy="16002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295400" y="2909828"/>
              <a:ext cx="1676400" cy="3525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Dead</a:t>
              </a:r>
              <a:endParaRPr lang="en-US" dirty="0"/>
            </a:p>
          </p:txBody>
        </p:sp>
      </p:grpSp>
      <p:grpSp>
        <p:nvGrpSpPr>
          <p:cNvPr id="9" name="Group 14"/>
          <p:cNvGrpSpPr/>
          <p:nvPr/>
        </p:nvGrpSpPr>
        <p:grpSpPr>
          <a:xfrm>
            <a:off x="533400" y="4648200"/>
            <a:ext cx="1752600" cy="1676400"/>
            <a:chOff x="1295400" y="2286000"/>
            <a:chExt cx="1676400" cy="1600200"/>
          </a:xfrm>
        </p:grpSpPr>
        <p:sp>
          <p:nvSpPr>
            <p:cNvPr id="16" name="Oval 15"/>
            <p:cNvSpPr/>
            <p:nvPr/>
          </p:nvSpPr>
          <p:spPr>
            <a:xfrm>
              <a:off x="1295400" y="2286000"/>
              <a:ext cx="1676400" cy="1600200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295400" y="2901434"/>
              <a:ext cx="1676400" cy="3525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Win</a:t>
              </a:r>
              <a:endParaRPr lang="en-US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1600200" y="1752600"/>
            <a:ext cx="1752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/>
              <a:t>All Bgcolor=black</a:t>
            </a:r>
          </a:p>
          <a:p>
            <a:pPr algn="ctr"/>
            <a:r>
              <a:rPr lang="en-US" sz="1200" b="1" dirty="0" smtClean="0"/>
              <a:t>Dead=‘0’</a:t>
            </a:r>
            <a:endParaRPr lang="en-US" sz="1200" b="1" dirty="0"/>
          </a:p>
        </p:txBody>
      </p:sp>
      <p:cxnSp>
        <p:nvCxnSpPr>
          <p:cNvPr id="22" name="Shape 21"/>
          <p:cNvCxnSpPr>
            <a:stCxn id="3" idx="0"/>
            <a:endCxn id="8" idx="1"/>
          </p:cNvCxnSpPr>
          <p:nvPr/>
        </p:nvCxnSpPr>
        <p:spPr>
          <a:xfrm rot="5400000" flipH="1" flipV="1">
            <a:off x="2205894" y="1215294"/>
            <a:ext cx="426912" cy="2628900"/>
          </a:xfrm>
          <a:prstGeom prst="bentConnector2">
            <a:avLst/>
          </a:prstGeom>
          <a:ln w="38100">
            <a:solidFill>
              <a:srgbClr val="FFFF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hape 24"/>
          <p:cNvCxnSpPr/>
          <p:nvPr/>
        </p:nvCxnSpPr>
        <p:spPr>
          <a:xfrm rot="10800000" flipV="1">
            <a:off x="1658374" y="2667000"/>
            <a:ext cx="2151626" cy="262406"/>
          </a:xfrm>
          <a:prstGeom prst="bentConnector3">
            <a:avLst>
              <a:gd name="adj1" fmla="val 99581"/>
            </a:avLst>
          </a:prstGeom>
          <a:ln w="38100">
            <a:solidFill>
              <a:srgbClr val="FFFF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1828800" y="2691825"/>
            <a:ext cx="198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/>
              <a:t>All </a:t>
            </a:r>
            <a:r>
              <a:rPr lang="en-US" sz="1200" b="1" dirty="0" err="1" smtClean="0"/>
              <a:t>Bgcolor</a:t>
            </a:r>
            <a:r>
              <a:rPr lang="en-US" sz="1200" b="1" dirty="0" smtClean="0"/>
              <a:t>=green/</a:t>
            </a:r>
          </a:p>
          <a:p>
            <a:pPr algn="ctr"/>
            <a:r>
              <a:rPr lang="en-US" sz="1200" b="1" dirty="0" smtClean="0"/>
              <a:t>Dead=‘0’</a:t>
            </a:r>
            <a:endParaRPr lang="en-US" sz="1200" b="1" dirty="0"/>
          </a:p>
        </p:txBody>
      </p:sp>
      <p:cxnSp>
        <p:nvCxnSpPr>
          <p:cNvPr id="31" name="Shape 30"/>
          <p:cNvCxnSpPr>
            <a:stCxn id="8" idx="3"/>
            <a:endCxn id="10" idx="0"/>
          </p:cNvCxnSpPr>
          <p:nvPr/>
        </p:nvCxnSpPr>
        <p:spPr>
          <a:xfrm>
            <a:off x="5247409" y="2316288"/>
            <a:ext cx="2791691" cy="426912"/>
          </a:xfrm>
          <a:prstGeom prst="bentConnector2">
            <a:avLst/>
          </a:prstGeom>
          <a:ln w="38100">
            <a:solidFill>
              <a:srgbClr val="FFFF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5562600" y="1752600"/>
            <a:ext cx="228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/>
              <a:t>Any </a:t>
            </a:r>
            <a:r>
              <a:rPr lang="en-US" sz="1200" b="1" dirty="0" err="1" smtClean="0"/>
              <a:t>Objcolor</a:t>
            </a:r>
            <a:r>
              <a:rPr lang="en-US" sz="1200" b="1" dirty="0" smtClean="0"/>
              <a:t> /= black </a:t>
            </a:r>
          </a:p>
          <a:p>
            <a:pPr algn="ctr"/>
            <a:r>
              <a:rPr lang="en-US" sz="1200" b="1" dirty="0" smtClean="0"/>
              <a:t>Dead =‘0’</a:t>
            </a:r>
            <a:endParaRPr lang="en-US" sz="1200" b="1" dirty="0"/>
          </a:p>
        </p:txBody>
      </p:sp>
      <p:sp>
        <p:nvSpPr>
          <p:cNvPr id="34" name="TextBox 33"/>
          <p:cNvSpPr txBox="1"/>
          <p:nvPr/>
        </p:nvSpPr>
        <p:spPr>
          <a:xfrm>
            <a:off x="7239000" y="4800600"/>
            <a:ext cx="2362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Counter&lt; 3secs </a:t>
            </a:r>
          </a:p>
          <a:p>
            <a:pPr algn="ctr"/>
            <a:r>
              <a:rPr lang="en-US" sz="1200" dirty="0" smtClean="0"/>
              <a:t>Dead=‘1’</a:t>
            </a:r>
            <a:endParaRPr lang="en-US" sz="1200" dirty="0"/>
          </a:p>
        </p:txBody>
      </p:sp>
      <p:sp>
        <p:nvSpPr>
          <p:cNvPr id="39" name="Arc 38"/>
          <p:cNvSpPr/>
          <p:nvPr/>
        </p:nvSpPr>
        <p:spPr>
          <a:xfrm rot="3442384">
            <a:off x="8508824" y="4148860"/>
            <a:ext cx="578234" cy="578234"/>
          </a:xfrm>
          <a:prstGeom prst="arc">
            <a:avLst>
              <a:gd name="adj1" fmla="val 10459545"/>
              <a:gd name="adj2" fmla="val 10300577"/>
            </a:avLst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cxnSp>
        <p:nvCxnSpPr>
          <p:cNvPr id="43" name="Straight Arrow Connector 42"/>
          <p:cNvCxnSpPr>
            <a:stCxn id="11" idx="1"/>
            <a:endCxn id="3" idx="6"/>
          </p:cNvCxnSpPr>
          <p:nvPr/>
        </p:nvCxnSpPr>
        <p:spPr>
          <a:xfrm flipH="1">
            <a:off x="1981200" y="3581400"/>
            <a:ext cx="518160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3733800" y="3544669"/>
            <a:ext cx="1905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/>
              <a:t>Counter &gt;=3secs</a:t>
            </a:r>
          </a:p>
          <a:p>
            <a:pPr algn="ctr"/>
            <a:r>
              <a:rPr lang="en-US" sz="1200" b="1" dirty="0" smtClean="0"/>
              <a:t>Dead=‘0’</a:t>
            </a:r>
          </a:p>
          <a:p>
            <a:pPr algn="ctr"/>
            <a:r>
              <a:rPr lang="en-US" sz="1200" b="1" dirty="0" smtClean="0"/>
              <a:t>Reset=‘1’</a:t>
            </a:r>
            <a:endParaRPr lang="en-US" sz="1200" b="1" dirty="0"/>
          </a:p>
        </p:txBody>
      </p:sp>
      <p:cxnSp>
        <p:nvCxnSpPr>
          <p:cNvPr id="46" name="Straight Arrow Connector 45"/>
          <p:cNvCxnSpPr>
            <a:stCxn id="3" idx="5"/>
            <a:endCxn id="13" idx="1"/>
          </p:cNvCxnSpPr>
          <p:nvPr/>
        </p:nvCxnSpPr>
        <p:spPr>
          <a:xfrm>
            <a:off x="1724537" y="4174097"/>
            <a:ext cx="2761226" cy="719606"/>
          </a:xfrm>
          <a:prstGeom prst="straightConnector1">
            <a:avLst/>
          </a:prstGeom>
          <a:ln w="38100">
            <a:solidFill>
              <a:srgbClr val="00B05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hape 51"/>
          <p:cNvCxnSpPr>
            <a:stCxn id="13" idx="7"/>
          </p:cNvCxnSpPr>
          <p:nvPr/>
        </p:nvCxnSpPr>
        <p:spPr>
          <a:xfrm rot="5400000" flipH="1" flipV="1">
            <a:off x="6092567" y="3671071"/>
            <a:ext cx="855103" cy="1590163"/>
          </a:xfrm>
          <a:prstGeom prst="bentConnector2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5562600" y="4215825"/>
            <a:ext cx="2133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/>
              <a:t>All </a:t>
            </a:r>
            <a:r>
              <a:rPr lang="en-US" sz="1200" b="1" dirty="0" err="1" smtClean="0"/>
              <a:t>objcolor</a:t>
            </a:r>
            <a:r>
              <a:rPr lang="en-US" sz="1200" b="1" dirty="0" smtClean="0"/>
              <a:t> = black</a:t>
            </a:r>
          </a:p>
          <a:p>
            <a:pPr algn="ctr"/>
            <a:r>
              <a:rPr lang="en-US" sz="1200" b="1" dirty="0" smtClean="0"/>
              <a:t>Dead = ‘0’</a:t>
            </a:r>
            <a:endParaRPr lang="en-US" sz="1200" b="1" dirty="0"/>
          </a:p>
        </p:txBody>
      </p:sp>
      <p:sp>
        <p:nvSpPr>
          <p:cNvPr id="55" name="Arc 54"/>
          <p:cNvSpPr/>
          <p:nvPr/>
        </p:nvSpPr>
        <p:spPr>
          <a:xfrm rot="2281767">
            <a:off x="5146260" y="2479260"/>
            <a:ext cx="579845" cy="579845"/>
          </a:xfrm>
          <a:prstGeom prst="arc">
            <a:avLst>
              <a:gd name="adj1" fmla="val 10459545"/>
              <a:gd name="adj2" fmla="val 10300577"/>
            </a:avLst>
          </a:prstGeom>
          <a:ln w="38100">
            <a:solidFill>
              <a:srgbClr val="FFFF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56" name="Arc 55"/>
          <p:cNvSpPr/>
          <p:nvPr/>
        </p:nvSpPr>
        <p:spPr>
          <a:xfrm rot="2901148">
            <a:off x="2014681" y="5981350"/>
            <a:ext cx="551090" cy="551090"/>
          </a:xfrm>
          <a:prstGeom prst="arc">
            <a:avLst>
              <a:gd name="adj1" fmla="val 10459545"/>
              <a:gd name="adj2" fmla="val 10300577"/>
            </a:avLst>
          </a:prstGeom>
          <a:ln w="38100">
            <a:solidFill>
              <a:srgbClr val="7030A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Arc 56"/>
          <p:cNvSpPr/>
          <p:nvPr/>
        </p:nvSpPr>
        <p:spPr>
          <a:xfrm rot="15198072">
            <a:off x="441008" y="2236350"/>
            <a:ext cx="568353" cy="568353"/>
          </a:xfrm>
          <a:prstGeom prst="arc">
            <a:avLst>
              <a:gd name="adj1" fmla="val 10459545"/>
              <a:gd name="adj2" fmla="val 10300577"/>
            </a:avLst>
          </a:prstGeom>
          <a:ln w="38100">
            <a:solidFill>
              <a:srgbClr val="00B05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59" name="Rectangle 58"/>
          <p:cNvSpPr/>
          <p:nvPr/>
        </p:nvSpPr>
        <p:spPr>
          <a:xfrm>
            <a:off x="2209800" y="4038600"/>
            <a:ext cx="2057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dirty="0" smtClean="0"/>
              <a:t>All Bgcolor=blue </a:t>
            </a:r>
          </a:p>
          <a:p>
            <a:pPr algn="ctr"/>
            <a:r>
              <a:rPr lang="en-US" sz="1200" b="1" dirty="0" smtClean="0"/>
              <a:t>Dead=‘0’</a:t>
            </a:r>
            <a:endParaRPr lang="en-US" sz="1200" b="1" dirty="0"/>
          </a:p>
        </p:txBody>
      </p:sp>
      <p:cxnSp>
        <p:nvCxnSpPr>
          <p:cNvPr id="65" name="Straight Arrow Connector 64"/>
          <p:cNvCxnSpPr>
            <a:stCxn id="14" idx="1"/>
            <a:endCxn id="17" idx="3"/>
          </p:cNvCxnSpPr>
          <p:nvPr/>
        </p:nvCxnSpPr>
        <p:spPr>
          <a:xfrm flipH="1" flipV="1">
            <a:off x="2286000" y="5477606"/>
            <a:ext cx="1943100" cy="8794"/>
          </a:xfrm>
          <a:prstGeom prst="straightConnector1">
            <a:avLst/>
          </a:prstGeom>
          <a:ln w="38100">
            <a:solidFill>
              <a:srgbClr val="0070C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/>
          <p:cNvSpPr/>
          <p:nvPr/>
        </p:nvSpPr>
        <p:spPr>
          <a:xfrm>
            <a:off x="2209800" y="4813300"/>
            <a:ext cx="2057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dirty="0" smtClean="0"/>
              <a:t>Any </a:t>
            </a:r>
            <a:r>
              <a:rPr lang="en-US" sz="1200" b="1" dirty="0" err="1" smtClean="0"/>
              <a:t>objcolor</a:t>
            </a:r>
            <a:r>
              <a:rPr lang="en-US" sz="1200" b="1" dirty="0" smtClean="0"/>
              <a:t> = green  Row = 0 </a:t>
            </a:r>
          </a:p>
          <a:p>
            <a:pPr algn="ctr"/>
            <a:r>
              <a:rPr lang="en-US" sz="1200" b="1" dirty="0" smtClean="0"/>
              <a:t>Dead=‘0’</a:t>
            </a:r>
            <a:endParaRPr lang="en-US" sz="1200" b="1" dirty="0"/>
          </a:p>
        </p:txBody>
      </p:sp>
      <p:sp>
        <p:nvSpPr>
          <p:cNvPr id="67" name="TextBox 66"/>
          <p:cNvSpPr txBox="1"/>
          <p:nvPr/>
        </p:nvSpPr>
        <p:spPr>
          <a:xfrm>
            <a:off x="2286000" y="6172200"/>
            <a:ext cx="1905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/>
              <a:t>Counter&lt; 3secs </a:t>
            </a:r>
          </a:p>
          <a:p>
            <a:pPr algn="ctr"/>
            <a:r>
              <a:rPr lang="en-US" sz="1200" b="1" dirty="0" smtClean="0"/>
              <a:t>win=‘1’</a:t>
            </a:r>
            <a:endParaRPr lang="en-US" sz="1200" b="1" dirty="0"/>
          </a:p>
        </p:txBody>
      </p:sp>
      <p:grpSp>
        <p:nvGrpSpPr>
          <p:cNvPr id="12" name="Group 77"/>
          <p:cNvGrpSpPr/>
          <p:nvPr/>
        </p:nvGrpSpPr>
        <p:grpSpPr>
          <a:xfrm>
            <a:off x="4229100" y="4648200"/>
            <a:ext cx="4229100" cy="1757065"/>
            <a:chOff x="3695700" y="4648200"/>
            <a:chExt cx="4229100" cy="1757065"/>
          </a:xfrm>
        </p:grpSpPr>
        <p:grpSp>
          <p:nvGrpSpPr>
            <p:cNvPr id="15" name="Group 11"/>
            <p:cNvGrpSpPr/>
            <p:nvPr/>
          </p:nvGrpSpPr>
          <p:grpSpPr>
            <a:xfrm>
              <a:off x="3695700" y="4648200"/>
              <a:ext cx="1752600" cy="1676400"/>
              <a:chOff x="1295400" y="2286000"/>
              <a:chExt cx="1676400" cy="1600200"/>
            </a:xfrm>
          </p:grpSpPr>
          <p:sp>
            <p:nvSpPr>
              <p:cNvPr id="13" name="Oval 12"/>
              <p:cNvSpPr/>
              <p:nvPr/>
            </p:nvSpPr>
            <p:spPr>
              <a:xfrm>
                <a:off x="1295400" y="2286000"/>
                <a:ext cx="1676400" cy="1600200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1295400" y="2909828"/>
                <a:ext cx="1676400" cy="3525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/>
                  <a:t>On River</a:t>
                </a:r>
                <a:endParaRPr lang="en-US" dirty="0"/>
              </a:p>
            </p:txBody>
          </p:sp>
        </p:grpSp>
        <p:sp>
          <p:nvSpPr>
            <p:cNvPr id="54" name="Arc 53"/>
            <p:cNvSpPr/>
            <p:nvPr/>
          </p:nvSpPr>
          <p:spPr>
            <a:xfrm rot="2023758">
              <a:off x="5243118" y="5826868"/>
              <a:ext cx="578209" cy="578209"/>
            </a:xfrm>
            <a:prstGeom prst="arc">
              <a:avLst>
                <a:gd name="adj1" fmla="val 10459545"/>
                <a:gd name="adj2" fmla="val 10300577"/>
              </a:avLst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5638800" y="5943600"/>
              <a:ext cx="2286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 smtClean="0"/>
                <a:t>Any </a:t>
              </a:r>
              <a:r>
                <a:rPr lang="en-US" sz="1200" b="1" dirty="0" err="1" smtClean="0"/>
                <a:t>objcolor</a:t>
              </a:r>
              <a:r>
                <a:rPr lang="en-US" sz="1200" b="1" dirty="0" smtClean="0"/>
                <a:t> = brown/</a:t>
              </a:r>
            </a:p>
            <a:p>
              <a:pPr algn="ctr"/>
              <a:r>
                <a:rPr lang="en-US" sz="1200" b="1" dirty="0" err="1" smtClean="0"/>
                <a:t>OnLog</a:t>
              </a:r>
              <a:r>
                <a:rPr lang="en-US" sz="1200" b="1" dirty="0" smtClean="0"/>
                <a:t> =‘</a:t>
              </a:r>
              <a:r>
                <a:rPr lang="en-US" sz="1200" b="1" dirty="0"/>
                <a:t>1</a:t>
              </a:r>
              <a:r>
                <a:rPr lang="en-US" sz="1200" b="1" dirty="0" smtClean="0"/>
                <a:t>’</a:t>
              </a:r>
              <a:endParaRPr lang="en-US" sz="1200" b="1" dirty="0"/>
            </a:p>
          </p:txBody>
        </p:sp>
      </p:grpSp>
      <p:sp>
        <p:nvSpPr>
          <p:cNvPr id="70" name="TextBox 69"/>
          <p:cNvSpPr txBox="1"/>
          <p:nvPr/>
        </p:nvSpPr>
        <p:spPr>
          <a:xfrm>
            <a:off x="5486400" y="2514600"/>
            <a:ext cx="2133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/>
              <a:t>Any Bgcolor = black </a:t>
            </a:r>
          </a:p>
          <a:p>
            <a:pPr algn="ctr"/>
            <a:r>
              <a:rPr lang="en-US" sz="1200" b="1" dirty="0" smtClean="0"/>
              <a:t>Dead=‘0’</a:t>
            </a:r>
            <a:endParaRPr lang="en-US" sz="1200" b="1" dirty="0"/>
          </a:p>
        </p:txBody>
      </p:sp>
      <p:sp>
        <p:nvSpPr>
          <p:cNvPr id="71" name="TextBox 70"/>
          <p:cNvSpPr txBox="1"/>
          <p:nvPr/>
        </p:nvSpPr>
        <p:spPr>
          <a:xfrm>
            <a:off x="-228600" y="1600200"/>
            <a:ext cx="1752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/>
              <a:t>All</a:t>
            </a:r>
          </a:p>
          <a:p>
            <a:pPr algn="ctr"/>
            <a:r>
              <a:rPr lang="en-US" sz="1200" b="1" dirty="0" smtClean="0"/>
              <a:t>Bgcolor=green</a:t>
            </a:r>
          </a:p>
          <a:p>
            <a:pPr algn="ctr"/>
            <a:r>
              <a:rPr lang="en-US" sz="1200" b="1" dirty="0" smtClean="0"/>
              <a:t>Dead=‘0’</a:t>
            </a:r>
            <a:endParaRPr lang="en-US" sz="1200" b="1" dirty="0"/>
          </a:p>
        </p:txBody>
      </p:sp>
      <p:cxnSp>
        <p:nvCxnSpPr>
          <p:cNvPr id="74" name="Elbow Connector 73"/>
          <p:cNvCxnSpPr>
            <a:stCxn id="17" idx="1"/>
            <a:endCxn id="3" idx="3"/>
          </p:cNvCxnSpPr>
          <p:nvPr/>
        </p:nvCxnSpPr>
        <p:spPr>
          <a:xfrm rot="10800000">
            <a:off x="485264" y="4174098"/>
            <a:ext cx="48137" cy="1303509"/>
          </a:xfrm>
          <a:prstGeom prst="bentConnector2">
            <a:avLst/>
          </a:prstGeom>
          <a:ln w="38100">
            <a:solidFill>
              <a:srgbClr val="7030A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/>
          <p:cNvSpPr txBox="1"/>
          <p:nvPr/>
        </p:nvSpPr>
        <p:spPr>
          <a:xfrm rot="16200000">
            <a:off x="-736312" y="4531668"/>
            <a:ext cx="1905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/>
              <a:t>Counter&gt;=3secs/</a:t>
            </a:r>
          </a:p>
          <a:p>
            <a:pPr algn="ctr"/>
            <a:r>
              <a:rPr lang="en-US" sz="1200" b="1" dirty="0" smtClean="0"/>
              <a:t>Reset=‘1’</a:t>
            </a:r>
            <a:endParaRPr lang="en-US" sz="1200" b="1" dirty="0"/>
          </a:p>
        </p:txBody>
      </p:sp>
      <p:sp>
        <p:nvSpPr>
          <p:cNvPr id="50" name="Title 4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Design cont’d 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4648200" y="777240"/>
            <a:ext cx="342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collisionDetection.vhd</a:t>
            </a:r>
            <a:r>
              <a:rPr lang="en-US" i="1" dirty="0" smtClean="0"/>
              <a:t> cont’d…</a:t>
            </a:r>
            <a:endParaRPr lang="en-US" i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Design cont’d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Score.vhd</a:t>
            </a:r>
          </a:p>
          <a:p>
            <a:pPr lvl="1"/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Upon successfully reaching the end of the course, the user is awarded 10, 20, or 30 points depending on level of difficulty</a:t>
            </a:r>
          </a:p>
          <a:p>
            <a:pPr lvl="2"/>
            <a:r>
              <a:rPr lang="en-US" dirty="0" smtClean="0"/>
              <a:t>Difficulty set by user (3 settings</a:t>
            </a:r>
            <a:r>
              <a:rPr lang="en-US" dirty="0" smtClean="0"/>
              <a:t>)</a:t>
            </a:r>
          </a:p>
          <a:p>
            <a:pPr lvl="2"/>
            <a:endParaRPr lang="en-US" dirty="0" smtClean="0"/>
          </a:p>
          <a:p>
            <a:pPr lvl="1"/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Output of running total is displayed on seven segment display on Spartan 3E dev board</a:t>
            </a:r>
          </a:p>
          <a:p>
            <a:pPr lvl="2"/>
            <a:r>
              <a:rPr lang="en-US" dirty="0" smtClean="0"/>
              <a:t>Utilizes seg7driver.vhd, counterwithPulse.vhd, and led_decoder.vhd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Design cont’d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Miscellaneous Components</a:t>
            </a:r>
          </a:p>
          <a:p>
            <a:pPr lvl="1"/>
            <a:r>
              <a:rPr lang="en-US" dirty="0" smtClean="0"/>
              <a:t>Keyboard Component Instantiation</a:t>
            </a:r>
          </a:p>
          <a:p>
            <a:pPr lvl="2"/>
            <a:r>
              <a:rPr lang="en-US" dirty="0" smtClean="0"/>
              <a:t>Core Implemented in design</a:t>
            </a:r>
          </a:p>
          <a:p>
            <a:pPr lvl="2"/>
            <a:r>
              <a:rPr lang="en-US" dirty="0" smtClean="0"/>
              <a:t>Mapped to frog direction</a:t>
            </a:r>
          </a:p>
          <a:p>
            <a:pPr lvl="3"/>
            <a:r>
              <a:rPr lang="en-US" dirty="0" smtClean="0"/>
              <a:t>Output clock to keyboard</a:t>
            </a:r>
          </a:p>
          <a:p>
            <a:pPr lvl="3"/>
            <a:r>
              <a:rPr lang="en-US" dirty="0" smtClean="0"/>
              <a:t>Input Key Press data from </a:t>
            </a:r>
            <a:r>
              <a:rPr lang="en-US" dirty="0" smtClean="0"/>
              <a:t>keyboard</a:t>
            </a:r>
            <a:endParaRPr lang="en-US" dirty="0" smtClean="0"/>
          </a:p>
          <a:p>
            <a:pPr lvl="3"/>
            <a:r>
              <a:rPr lang="en-US" dirty="0" smtClean="0"/>
              <a:t>Map data to frog </a:t>
            </a:r>
            <a:r>
              <a:rPr lang="en-US" dirty="0" smtClean="0"/>
              <a:t>direction</a:t>
            </a:r>
          </a:p>
          <a:p>
            <a:pPr lvl="3"/>
            <a:endParaRPr lang="en-US" dirty="0" smtClean="0"/>
          </a:p>
          <a:p>
            <a:pPr lvl="1"/>
            <a:r>
              <a:rPr lang="en-US" dirty="0" smtClean="0"/>
              <a:t>De-bounce Circuit</a:t>
            </a:r>
          </a:p>
          <a:p>
            <a:pPr lvl="2"/>
            <a:r>
              <a:rPr lang="en-US" dirty="0" smtClean="0"/>
              <a:t>Mapped to buttons on FPGA </a:t>
            </a:r>
          </a:p>
          <a:p>
            <a:pPr lvl="2">
              <a:buNone/>
            </a:pPr>
            <a:r>
              <a:rPr lang="en-US" dirty="0" smtClean="0"/>
              <a:t>	for user input and switches for levels</a:t>
            </a:r>
            <a:endParaRPr lang="en-US" dirty="0"/>
          </a:p>
        </p:txBody>
      </p:sp>
      <p:graphicFrame>
        <p:nvGraphicFramePr>
          <p:cNvPr id="4" name="Content Placeholder 14"/>
          <p:cNvGraphicFramePr>
            <a:graphicFrameLocks/>
          </p:cNvGraphicFramePr>
          <p:nvPr/>
        </p:nvGraphicFramePr>
        <p:xfrm>
          <a:off x="6705600" y="5715000"/>
          <a:ext cx="2362200" cy="533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0550"/>
                <a:gridCol w="590550"/>
                <a:gridCol w="590550"/>
                <a:gridCol w="590550"/>
              </a:tblGrid>
              <a:tr h="2667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bg1"/>
                          </a:solidFill>
                        </a:rPr>
                        <a:t>Up</a:t>
                      </a:r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76775" marR="76775" marT="38388" marB="38388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bg1"/>
                          </a:solidFill>
                        </a:rPr>
                        <a:t>Down</a:t>
                      </a:r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76775" marR="76775" marT="38388" marB="38388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bg1"/>
                          </a:solidFill>
                        </a:rPr>
                        <a:t>Left</a:t>
                      </a:r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76775" marR="76775" marT="38388" marB="38388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bg1"/>
                          </a:solidFill>
                        </a:rPr>
                        <a:t>Right</a:t>
                      </a:r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76775" marR="76775" marT="38388" marB="38388">
                    <a:solidFill>
                      <a:srgbClr val="FFC000"/>
                    </a:solidFill>
                  </a:tcPr>
                </a:tc>
              </a:tr>
              <a:tr h="266700">
                <a:tc gridSpan="4"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Game Module</a:t>
                      </a:r>
                      <a:endParaRPr lang="en-US" sz="1100" dirty="0"/>
                    </a:p>
                  </a:txBody>
                  <a:tcPr marL="76775" marR="76775" marT="38388" marB="38388"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</a:tr>
            </a:tbl>
          </a:graphicData>
        </a:graphic>
      </p:graphicFrame>
      <p:grpSp>
        <p:nvGrpSpPr>
          <p:cNvPr id="5" name="Group 4"/>
          <p:cNvGrpSpPr/>
          <p:nvPr/>
        </p:nvGrpSpPr>
        <p:grpSpPr>
          <a:xfrm>
            <a:off x="5638800" y="4419600"/>
            <a:ext cx="3200400" cy="1295400"/>
            <a:chOff x="5010150" y="3733800"/>
            <a:chExt cx="3200400" cy="1295400"/>
          </a:xfrm>
        </p:grpSpPr>
        <p:grpSp>
          <p:nvGrpSpPr>
            <p:cNvPr id="6" name="Group 13"/>
            <p:cNvGrpSpPr/>
            <p:nvPr/>
          </p:nvGrpSpPr>
          <p:grpSpPr>
            <a:xfrm>
              <a:off x="5010150" y="3733800"/>
              <a:ext cx="2895600" cy="646331"/>
              <a:chOff x="5143500" y="3733800"/>
              <a:chExt cx="2895600" cy="646331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5143500" y="3733800"/>
                <a:ext cx="1181100" cy="646331"/>
              </a:xfrm>
              <a:prstGeom prst="rect">
                <a:avLst/>
              </a:prstGeom>
              <a:solidFill>
                <a:srgbClr val="66CCFF"/>
              </a:solidFill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 smtClean="0">
                    <a:solidFill>
                      <a:schemeClr val="bg1"/>
                    </a:solidFill>
                  </a:rPr>
                  <a:t>Keyboard</a:t>
                </a:r>
              </a:p>
              <a:p>
                <a:pPr algn="r"/>
                <a:r>
                  <a:rPr lang="en-US" sz="1200" dirty="0" smtClean="0">
                    <a:solidFill>
                      <a:schemeClr val="bg1"/>
                    </a:solidFill>
                  </a:rPr>
                  <a:t>Data</a:t>
                </a:r>
              </a:p>
              <a:p>
                <a:pPr algn="r"/>
                <a:r>
                  <a:rPr lang="en-US" sz="1200" dirty="0" smtClean="0">
                    <a:solidFill>
                      <a:schemeClr val="bg1"/>
                    </a:solidFill>
                  </a:rPr>
                  <a:t>Clock</a:t>
                </a:r>
                <a:endParaRPr lang="en-US" sz="12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6934200" y="3733800"/>
                <a:ext cx="1104900" cy="646331"/>
              </a:xfrm>
              <a:prstGeom prst="rect">
                <a:avLst/>
              </a:prstGeom>
              <a:solidFill>
                <a:srgbClr val="CC66FF"/>
              </a:solidFill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 smtClean="0"/>
                  <a:t>PS/2 Module</a:t>
                </a:r>
              </a:p>
              <a:p>
                <a:r>
                  <a:rPr lang="en-US" sz="1200" dirty="0" smtClean="0"/>
                  <a:t>Data</a:t>
                </a:r>
              </a:p>
              <a:p>
                <a:r>
                  <a:rPr lang="en-US" sz="1200" dirty="0" smtClean="0"/>
                  <a:t>Clock</a:t>
                </a:r>
                <a:endParaRPr lang="en-US" sz="1200" dirty="0"/>
              </a:p>
            </p:txBody>
          </p:sp>
          <p:cxnSp>
            <p:nvCxnSpPr>
              <p:cNvPr id="13" name="Straight Arrow Connector 12"/>
              <p:cNvCxnSpPr>
                <a:stCxn id="11" idx="3"/>
                <a:endCxn id="12" idx="1"/>
              </p:cNvCxnSpPr>
              <p:nvPr/>
            </p:nvCxnSpPr>
            <p:spPr>
              <a:xfrm>
                <a:off x="6324600" y="4056966"/>
                <a:ext cx="609600" cy="0"/>
              </a:xfrm>
              <a:prstGeom prst="straightConnector1">
                <a:avLst/>
              </a:prstGeom>
              <a:ln w="38100">
                <a:solidFill>
                  <a:srgbClr val="FFFF0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/>
              <p:cNvCxnSpPr/>
              <p:nvPr/>
            </p:nvCxnSpPr>
            <p:spPr>
              <a:xfrm>
                <a:off x="6324600" y="4221480"/>
                <a:ext cx="609600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" name="Straight Arrow Connector 6"/>
            <p:cNvCxnSpPr/>
            <p:nvPr/>
          </p:nvCxnSpPr>
          <p:spPr>
            <a:xfrm>
              <a:off x="7600950" y="4419600"/>
              <a:ext cx="0" cy="609600"/>
            </a:xfrm>
            <a:prstGeom prst="straightConnector1">
              <a:avLst/>
            </a:prstGeom>
            <a:ln w="38100">
              <a:solidFill>
                <a:srgbClr val="CC66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>
              <a:off x="7829550" y="4419600"/>
              <a:ext cx="381000" cy="609600"/>
            </a:xfrm>
            <a:prstGeom prst="straightConnector1">
              <a:avLst/>
            </a:prstGeom>
            <a:ln w="38100">
              <a:solidFill>
                <a:srgbClr val="CC66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 flipH="1">
              <a:off x="7067550" y="4419600"/>
              <a:ext cx="76200" cy="609600"/>
            </a:xfrm>
            <a:prstGeom prst="straightConnector1">
              <a:avLst/>
            </a:prstGeom>
            <a:ln w="38100">
              <a:solidFill>
                <a:srgbClr val="CC66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/>
            <p:nvPr/>
          </p:nvCxnSpPr>
          <p:spPr>
            <a:xfrm flipH="1">
              <a:off x="6457950" y="4419600"/>
              <a:ext cx="457200" cy="609600"/>
            </a:xfrm>
            <a:prstGeom prst="straightConnector1">
              <a:avLst/>
            </a:prstGeom>
            <a:ln w="38100">
              <a:solidFill>
                <a:srgbClr val="CC66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Cont’d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User input to game</a:t>
            </a:r>
          </a:p>
          <a:p>
            <a:pPr lvl="1"/>
            <a:r>
              <a:rPr lang="en-US" dirty="0" smtClean="0"/>
              <a:t>Choice of keyboard entry or development board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3124200"/>
            <a:ext cx="4191000" cy="266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34000" y="3124200"/>
            <a:ext cx="3124200" cy="342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Implementation &amp; Verification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 fontScale="40000" lnSpcReduction="20000"/>
          </a:bodyPr>
          <a:lstStyle/>
          <a:p>
            <a:pPr>
              <a:buNone/>
            </a:pPr>
            <a:endParaRPr lang="en-US" sz="3400" dirty="0" smtClean="0"/>
          </a:p>
          <a:p>
            <a:r>
              <a:rPr lang="en-US" sz="3400" dirty="0" smtClean="0"/>
              <a:t>VGA drivers</a:t>
            </a:r>
          </a:p>
          <a:p>
            <a:pPr lvl="1"/>
            <a:r>
              <a:rPr lang="en-US" sz="3400" dirty="0" smtClean="0"/>
              <a:t>2 Counters ( pixel count)</a:t>
            </a:r>
          </a:p>
          <a:p>
            <a:pPr lvl="1"/>
            <a:r>
              <a:rPr lang="en-US" sz="3400" dirty="0" smtClean="0"/>
              <a:t>35 DFFs</a:t>
            </a:r>
          </a:p>
          <a:p>
            <a:pPr lvl="1"/>
            <a:r>
              <a:rPr lang="en-US" sz="3400" dirty="0" smtClean="0"/>
              <a:t>2 Adders/</a:t>
            </a:r>
            <a:r>
              <a:rPr lang="en-US" sz="3400" dirty="0" err="1" smtClean="0"/>
              <a:t>Subtractors</a:t>
            </a:r>
            <a:endParaRPr lang="en-US" sz="3400" dirty="0" smtClean="0"/>
          </a:p>
          <a:p>
            <a:pPr lvl="1"/>
            <a:r>
              <a:rPr lang="en-US" sz="3400" dirty="0" smtClean="0"/>
              <a:t>8 Comparators</a:t>
            </a:r>
          </a:p>
          <a:p>
            <a:endParaRPr lang="en-US" sz="3400" dirty="0" smtClean="0"/>
          </a:p>
          <a:p>
            <a:r>
              <a:rPr lang="en-US" sz="3400" dirty="0" smtClean="0"/>
              <a:t>PS/2 Keyboard driver</a:t>
            </a:r>
          </a:p>
          <a:p>
            <a:pPr lvl="1"/>
            <a:r>
              <a:rPr lang="en-US" sz="3400" dirty="0" smtClean="0"/>
              <a:t>1 Counter</a:t>
            </a:r>
          </a:p>
          <a:p>
            <a:pPr lvl="1"/>
            <a:r>
              <a:rPr lang="en-US" sz="3400" dirty="0" smtClean="0"/>
              <a:t>20 DFFs</a:t>
            </a:r>
          </a:p>
          <a:p>
            <a:pPr lvl="1"/>
            <a:r>
              <a:rPr lang="en-US" sz="3400" dirty="0" smtClean="0"/>
              <a:t>1 </a:t>
            </a:r>
            <a:r>
              <a:rPr lang="en-US" sz="3400" dirty="0" err="1" smtClean="0"/>
              <a:t>Xor</a:t>
            </a:r>
            <a:endParaRPr lang="en-US" sz="3400" dirty="0" smtClean="0"/>
          </a:p>
          <a:p>
            <a:endParaRPr lang="en-US" sz="3400" dirty="0" smtClean="0"/>
          </a:p>
          <a:p>
            <a:r>
              <a:rPr lang="en-US" sz="3400" dirty="0" smtClean="0"/>
              <a:t>Background Generator</a:t>
            </a:r>
          </a:p>
          <a:p>
            <a:pPr lvl="1"/>
            <a:r>
              <a:rPr lang="en-US" sz="3400" dirty="0" smtClean="0"/>
              <a:t>8 DFFs</a:t>
            </a:r>
          </a:p>
          <a:p>
            <a:endParaRPr lang="en-US" sz="3400" dirty="0" smtClean="0"/>
          </a:p>
          <a:p>
            <a:r>
              <a:rPr lang="en-US" sz="3400" dirty="0" smtClean="0"/>
              <a:t>Object Generator</a:t>
            </a:r>
          </a:p>
          <a:p>
            <a:pPr lvl="1"/>
            <a:r>
              <a:rPr lang="en-US" sz="3400" dirty="0" smtClean="0"/>
              <a:t>2 Accumulators</a:t>
            </a:r>
          </a:p>
          <a:p>
            <a:pPr lvl="1"/>
            <a:r>
              <a:rPr lang="en-US" sz="3400" dirty="0" smtClean="0"/>
              <a:t>8 DFFs</a:t>
            </a:r>
          </a:p>
          <a:p>
            <a:pPr lvl="1"/>
            <a:r>
              <a:rPr lang="en-US" sz="3400" dirty="0" smtClean="0"/>
              <a:t>1 Adder/</a:t>
            </a:r>
            <a:r>
              <a:rPr lang="en-US" sz="3400" dirty="0" err="1" smtClean="0"/>
              <a:t>Subtractor</a:t>
            </a:r>
            <a:endParaRPr lang="en-US" sz="3400" dirty="0" smtClean="0"/>
          </a:p>
          <a:p>
            <a:pPr lvl="1"/>
            <a:r>
              <a:rPr lang="en-US" sz="3400" dirty="0" smtClean="0"/>
              <a:t>5 Comparators</a:t>
            </a:r>
          </a:p>
          <a:p>
            <a:pPr lvl="1">
              <a:buNone/>
            </a:pP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>
            <a:normAutofit fontScale="40000" lnSpcReduction="20000"/>
          </a:bodyPr>
          <a:lstStyle/>
          <a:p>
            <a:pPr>
              <a:buNone/>
            </a:pPr>
            <a:endParaRPr lang="en-US" sz="3400" dirty="0" smtClean="0"/>
          </a:p>
          <a:p>
            <a:r>
              <a:rPr lang="en-US" sz="3400" dirty="0" smtClean="0"/>
              <a:t>Frog Generator</a:t>
            </a:r>
          </a:p>
          <a:p>
            <a:pPr lvl="1"/>
            <a:r>
              <a:rPr lang="en-US" sz="3400" dirty="0" smtClean="0"/>
              <a:t>1 Counter</a:t>
            </a:r>
          </a:p>
          <a:p>
            <a:pPr lvl="1"/>
            <a:r>
              <a:rPr lang="en-US" sz="3400" dirty="0" smtClean="0"/>
              <a:t>8 DFFs</a:t>
            </a:r>
          </a:p>
          <a:p>
            <a:pPr lvl="1"/>
            <a:r>
              <a:rPr lang="en-US" sz="3400" dirty="0" smtClean="0"/>
              <a:t>5 Comparators</a:t>
            </a:r>
          </a:p>
          <a:p>
            <a:endParaRPr lang="en-US" sz="3400" dirty="0" smtClean="0"/>
          </a:p>
          <a:p>
            <a:r>
              <a:rPr lang="en-US" sz="3400" dirty="0" smtClean="0"/>
              <a:t>Frog Location</a:t>
            </a:r>
          </a:p>
          <a:p>
            <a:pPr lvl="1"/>
            <a:r>
              <a:rPr lang="en-US" sz="3400" dirty="0" smtClean="0"/>
              <a:t>1 ROM (frog Row location)</a:t>
            </a:r>
          </a:p>
          <a:p>
            <a:pPr lvl="1"/>
            <a:r>
              <a:rPr lang="en-US" sz="3400" dirty="0" smtClean="0"/>
              <a:t>42 DFFs</a:t>
            </a:r>
          </a:p>
          <a:p>
            <a:pPr lvl="1"/>
            <a:r>
              <a:rPr lang="en-US" sz="3400" dirty="0" smtClean="0"/>
              <a:t>3 Adders/</a:t>
            </a:r>
            <a:r>
              <a:rPr lang="en-US" sz="3400" dirty="0" err="1" smtClean="0"/>
              <a:t>Subtractors</a:t>
            </a:r>
            <a:endParaRPr lang="en-US" sz="3400" dirty="0" smtClean="0"/>
          </a:p>
          <a:p>
            <a:pPr lvl="1"/>
            <a:r>
              <a:rPr lang="en-US" sz="3400" dirty="0" smtClean="0"/>
              <a:t>5 Comparators</a:t>
            </a:r>
          </a:p>
          <a:p>
            <a:endParaRPr lang="en-US" sz="3400" dirty="0" smtClean="0"/>
          </a:p>
          <a:p>
            <a:r>
              <a:rPr lang="en-US" sz="3400" dirty="0" smtClean="0"/>
              <a:t>1 Finite State Machine</a:t>
            </a:r>
          </a:p>
          <a:p>
            <a:pPr lvl="1"/>
            <a:r>
              <a:rPr lang="en-US" sz="3400" dirty="0" smtClean="0"/>
              <a:t>5 states, 61 transitions, 22 inputs, 3 outputs</a:t>
            </a:r>
          </a:p>
          <a:p>
            <a:pPr lvl="1"/>
            <a:r>
              <a:rPr lang="en-US" sz="3400" dirty="0" smtClean="0"/>
              <a:t>1 Counter</a:t>
            </a:r>
          </a:p>
          <a:p>
            <a:pPr lvl="1"/>
            <a:r>
              <a:rPr lang="en-US" sz="3400" dirty="0" smtClean="0"/>
              <a:t>64 DFFs</a:t>
            </a:r>
          </a:p>
          <a:p>
            <a:pPr lvl="1"/>
            <a:r>
              <a:rPr lang="en-US" sz="3400" dirty="0" smtClean="0"/>
              <a:t>8 Comparators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 &amp;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FPGA Resource Utilization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2667000" y="2590800"/>
          <a:ext cx="3505200" cy="3314705"/>
        </p:xfrm>
        <a:graphic>
          <a:graphicData uri="http://schemas.openxmlformats.org/drawingml/2006/table">
            <a:tbl>
              <a:tblPr/>
              <a:tblGrid>
                <a:gridCol w="2739559"/>
                <a:gridCol w="765641"/>
              </a:tblGrid>
              <a:tr h="276225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               </a:t>
                      </a:r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     </a:t>
                      </a:r>
                      <a:r>
                        <a:rPr lang="en-US" sz="1200" b="1" i="0" u="none" strike="noStrike" baseline="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   </a:t>
                      </a:r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Resource </a:t>
                      </a: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Synthesis </a:t>
                      </a:r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Summary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9C7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6367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ROMs</a:t>
                      </a:r>
                    </a:p>
                  </a:txBody>
                  <a:tcPr marL="9525" marR="9525" marT="952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</a:p>
                  </a:txBody>
                  <a:tcPr marL="9525" marR="9525" marT="952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5111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Adders/Subtractors</a:t>
                      </a:r>
                    </a:p>
                  </a:txBody>
                  <a:tcPr marL="9525" marR="9525" marT="952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64</a:t>
                      </a:r>
                    </a:p>
                  </a:txBody>
                  <a:tcPr marL="9525" marR="9525" marT="952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5111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Counters</a:t>
                      </a:r>
                    </a:p>
                  </a:txBody>
                  <a:tcPr marL="9525" marR="9525" marT="952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15</a:t>
                      </a:r>
                    </a:p>
                  </a:txBody>
                  <a:tcPr marL="9525" marR="9525" marT="952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5111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Accumulators</a:t>
                      </a:r>
                    </a:p>
                  </a:txBody>
                  <a:tcPr marL="9525" marR="9525" marT="952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48</a:t>
                      </a:r>
                    </a:p>
                  </a:txBody>
                  <a:tcPr marL="9525" marR="9525" marT="952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5111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Registers</a:t>
                      </a:r>
                    </a:p>
                  </a:txBody>
                  <a:tcPr marL="9525" marR="9525" marT="952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97</a:t>
                      </a:r>
                    </a:p>
                  </a:txBody>
                  <a:tcPr marL="9525" marR="9525" marT="952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5111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Comparators</a:t>
                      </a:r>
                    </a:p>
                  </a:txBody>
                  <a:tcPr marL="9525" marR="9525" marT="952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191</a:t>
                      </a:r>
                    </a:p>
                  </a:txBody>
                  <a:tcPr marL="9525" marR="9525" marT="952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5111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Multiplexors</a:t>
                      </a:r>
                    </a:p>
                  </a:txBody>
                  <a:tcPr marL="9525" marR="9525" marT="952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5111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FSMs</a:t>
                      </a:r>
                    </a:p>
                  </a:txBody>
                  <a:tcPr marL="9525" marR="9525" marT="952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5111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XORs</a:t>
                      </a:r>
                    </a:p>
                  </a:txBody>
                  <a:tcPr marL="9525" marR="9525" marT="952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8</a:t>
                      </a:r>
                    </a:p>
                  </a:txBody>
                  <a:tcPr marL="9525" marR="9525" marT="952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5111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Flip Flops</a:t>
                      </a:r>
                    </a:p>
                  </a:txBody>
                  <a:tcPr marL="9525" marR="9525" marT="952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1024</a:t>
                      </a:r>
                    </a:p>
                  </a:txBody>
                  <a:tcPr marL="9525" marR="9525" marT="952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5111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Inputs</a:t>
                      </a:r>
                    </a:p>
                  </a:txBody>
                  <a:tcPr marL="9525" marR="9525" marT="952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15</a:t>
                      </a:r>
                    </a:p>
                  </a:txBody>
                  <a:tcPr marL="9525" marR="9525" marT="952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6367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Outputs</a:t>
                      </a:r>
                    </a:p>
                  </a:txBody>
                  <a:tcPr marL="9525" marR="9525" marT="952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10</a:t>
                      </a:r>
                    </a:p>
                  </a:txBody>
                  <a:tcPr marL="9525" marR="9525" marT="952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Outline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</a:t>
            </a:r>
          </a:p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Background</a:t>
            </a:r>
          </a:p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Design</a:t>
            </a:r>
          </a:p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Implementation/ Verification</a:t>
            </a:r>
          </a:p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Results &amp; Analysis</a:t>
            </a:r>
          </a:p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Conclusion</a:t>
            </a:r>
          </a:p>
          <a:p>
            <a:pPr lvl="1"/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Troubleshooting</a:t>
            </a:r>
          </a:p>
          <a:p>
            <a:pPr lvl="1"/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Future Outlook</a:t>
            </a:r>
          </a:p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References</a:t>
            </a:r>
          </a:p>
          <a:p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15000" y="1447800"/>
            <a:ext cx="3276600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6172200" y="6096000"/>
            <a:ext cx="2971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 smtClean="0"/>
              <a:t>*Note: Not our version implemented in this project!</a:t>
            </a:r>
            <a:endParaRPr lang="en-US" sz="1400" i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Results &amp; Analysis cont’d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FPGA Device Utilization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19200" y="2667000"/>
            <a:ext cx="6678613" cy="32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Conclusion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Frogger game provided in-depth experience into all phases of design and development using Xilinx FPGA tools:</a:t>
            </a:r>
          </a:p>
          <a:p>
            <a:pPr lvl="2"/>
            <a:r>
              <a:rPr lang="en-US" dirty="0" smtClean="0"/>
              <a:t>Multiple Component Instantiation</a:t>
            </a:r>
          </a:p>
          <a:p>
            <a:pPr lvl="2"/>
            <a:r>
              <a:rPr lang="en-US" dirty="0" smtClean="0"/>
              <a:t>Multi-file Design Integration</a:t>
            </a:r>
          </a:p>
          <a:p>
            <a:pPr lvl="2"/>
            <a:r>
              <a:rPr lang="en-US" dirty="0" smtClean="0"/>
              <a:t>I/O Port configuration</a:t>
            </a:r>
          </a:p>
          <a:p>
            <a:pPr lvl="2"/>
            <a:endParaRPr lang="en-US" dirty="0" smtClean="0"/>
          </a:p>
          <a:p>
            <a:r>
              <a:rPr lang="en-US" dirty="0" smtClean="0"/>
              <a:t> 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Spartan 3E development board package provides robust environment for video game creation:</a:t>
            </a:r>
          </a:p>
          <a:p>
            <a:pPr lvl="2"/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Map drawing and level selection</a:t>
            </a:r>
          </a:p>
          <a:p>
            <a:pPr lvl="2"/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Character direction and event driven outcomes</a:t>
            </a:r>
          </a:p>
          <a:p>
            <a:pPr lvl="2"/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Score computation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Conclusion cont’d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Troubleshooting</a:t>
            </a:r>
          </a:p>
          <a:p>
            <a:pPr lvl="1"/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??????</a:t>
            </a:r>
            <a:endPara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Future Outlook / Development</a:t>
            </a:r>
          </a:p>
          <a:p>
            <a:pPr lvl="1"/>
            <a:r>
              <a:rPr lang="en-US" dirty="0" smtClean="0"/>
              <a:t>Development of frog and background objects using image files pre-loaded into SRAM</a:t>
            </a:r>
          </a:p>
          <a:p>
            <a:pPr lvl="1"/>
            <a:r>
              <a:rPr lang="en-US" dirty="0" smtClean="0"/>
              <a:t>Modified level designs</a:t>
            </a:r>
          </a:p>
          <a:p>
            <a:pPr lvl="1"/>
            <a:endParaRPr lang="en-US" dirty="0" smtClean="0"/>
          </a:p>
          <a:p>
            <a:pPr lvl="1">
              <a:buNone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References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cs typeface="Times New Roman" pitchFamily="18" charset="0"/>
              </a:rPr>
              <a:t>NEXYS2 Reference Manual</a:t>
            </a:r>
          </a:p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FPGA Resource Guide 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hlinkClick r:id="rId2"/>
              </a:rPr>
              <a:t>http://www.digilentinc.com/showcase/contests/designcontest.cfm?contestid=8</a:t>
            </a:r>
            <a:endPara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Times New Roman" pitchFamily="18" charset="0"/>
            </a:endParaRPr>
          </a:p>
          <a:p>
            <a:r>
              <a:rPr lang="en-US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cs typeface="Times New Roman" pitchFamily="18" charset="0"/>
              </a:rPr>
              <a:t>Keyboard Implementation &amp; Application </a:t>
            </a:r>
            <a:r>
              <a:rPr lang="en-US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cs typeface="Times New Roman" pitchFamily="18" charset="0"/>
                <a:hlinkClick r:id="rId3"/>
              </a:rPr>
              <a:t>http://www.pyroelectro.com/tutorials/ps2_keyboard_interface/theory_ps2.html</a:t>
            </a:r>
            <a:endParaRPr lang="en-US" dirty="0" smtClean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lt"/>
              <a:cs typeface="Times New Roman" pitchFamily="18" charset="0"/>
            </a:endParaRPr>
          </a:p>
          <a:p>
            <a:endParaRPr lang="en-US" dirty="0" smtClean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lt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Design</a:t>
            </a:r>
            <a:br>
              <a:rPr lang="en-US" dirty="0" smtClean="0"/>
            </a:br>
            <a:r>
              <a:rPr lang="en-US" dirty="0" smtClean="0"/>
              <a:t>Rules Implementation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Finite State Machine - Mealy</a:t>
            </a:r>
          </a:p>
          <a:p>
            <a:r>
              <a:rPr lang="en-US" dirty="0" smtClean="0"/>
              <a:t>Define outputs</a:t>
            </a:r>
          </a:p>
          <a:p>
            <a:pPr lvl="1"/>
            <a:r>
              <a:rPr lang="en-US" dirty="0" smtClean="0"/>
              <a:t>Dead</a:t>
            </a:r>
          </a:p>
          <a:p>
            <a:pPr lvl="1"/>
            <a:r>
              <a:rPr lang="en-US" dirty="0" smtClean="0"/>
              <a:t>Reset</a:t>
            </a:r>
          </a:p>
          <a:p>
            <a:pPr lvl="1"/>
            <a:r>
              <a:rPr lang="en-US" dirty="0" smtClean="0"/>
              <a:t>On a log</a:t>
            </a:r>
          </a:p>
          <a:p>
            <a:r>
              <a:rPr lang="en-US" dirty="0" smtClean="0"/>
              <a:t>Define inputs</a:t>
            </a:r>
          </a:p>
          <a:p>
            <a:pPr lvl="1"/>
            <a:r>
              <a:rPr lang="en-US" dirty="0" smtClean="0"/>
              <a:t>Object colors</a:t>
            </a:r>
          </a:p>
          <a:p>
            <a:pPr lvl="1"/>
            <a:r>
              <a:rPr lang="en-US" dirty="0" smtClean="0"/>
              <a:t>Background colors</a:t>
            </a:r>
          </a:p>
          <a:p>
            <a:pPr lvl="1"/>
            <a:r>
              <a:rPr lang="en-US" dirty="0" smtClean="0"/>
              <a:t>Frog position</a:t>
            </a:r>
          </a:p>
          <a:p>
            <a:r>
              <a:rPr lang="en-US" dirty="0" smtClean="0"/>
              <a:t>Define states</a:t>
            </a:r>
          </a:p>
          <a:p>
            <a:r>
              <a:rPr lang="en-US" dirty="0" smtClean="0"/>
              <a:t>Define transitions (interactions with objects and background)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5410200" cy="4572000"/>
          </a:xfrm>
        </p:spPr>
        <p:txBody>
          <a:bodyPr>
            <a:normAutofit fontScale="77500" lnSpcReduction="20000"/>
          </a:bodyPr>
          <a:lstStyle/>
          <a:p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Low-cost / scalable design influence increases with advances in modern technology</a:t>
            </a:r>
          </a:p>
          <a:p>
            <a:endParaRPr lang="en-US" sz="3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Design reusability becoming more prominent in marketplace</a:t>
            </a:r>
          </a:p>
          <a:p>
            <a:endParaRPr lang="en-US" sz="3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Digital Design w/FPGAs begins to grow</a:t>
            </a:r>
          </a:p>
          <a:p>
            <a:pPr lvl="1"/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Core IP VHDL files easily adaptable and reusable with existing FPGAs</a:t>
            </a:r>
          </a:p>
          <a:p>
            <a:pPr lvl="1"/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Multiple VHDL core instantiations leads to improved design flow</a:t>
            </a:r>
          </a:p>
          <a:p>
            <a:pPr lvl="1"/>
            <a:endParaRPr lang="en-US" sz="2400" dirty="0" smtClean="0"/>
          </a:p>
          <a:p>
            <a:endParaRPr lang="en-US" sz="28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43600" y="4724400"/>
            <a:ext cx="3006342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67400" y="1524000"/>
            <a:ext cx="3124200" cy="25358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 cont’d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Video game development becomes easier!</a:t>
            </a:r>
          </a:p>
          <a:p>
            <a:pPr lvl="1"/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Functionality of video games application is moved from circuit board ICs to FPGA </a:t>
            </a:r>
          </a:p>
          <a:p>
            <a:pPr lvl="2"/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Alleviates some design challenges, leaving designers to create the implementation</a:t>
            </a:r>
          </a:p>
          <a:p>
            <a:pPr lvl="3"/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Keyboard use</a:t>
            </a:r>
          </a:p>
          <a:p>
            <a:pPr lvl="3"/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Port Control</a:t>
            </a:r>
          </a:p>
          <a:p>
            <a:pPr lvl="3"/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Display output</a:t>
            </a:r>
          </a:p>
          <a:p>
            <a:pPr lvl="3"/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FPGA selection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5105400" y="5334000"/>
            <a:ext cx="1524000" cy="1390650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 descr="http://www.dhwelectronics.com/lg_images/Microsoft_Basic_Internet_Keyboard_PS2_.jpg"/>
          <p:cNvPicPr>
            <a:picLocks noChangeAspect="1" noChangeArrowheads="1"/>
          </p:cNvPicPr>
          <p:nvPr/>
        </p:nvPicPr>
        <p:blipFill>
          <a:blip r:embed="rId3" cstate="print"/>
          <a:srcRect t="32000" b="20000"/>
          <a:stretch>
            <a:fillRect/>
          </a:stretch>
        </p:blipFill>
        <p:spPr bwMode="auto">
          <a:xfrm>
            <a:off x="5105400" y="4419600"/>
            <a:ext cx="1524000" cy="748145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6" descr="http://blog.ub.ac.id/faris/files/2010/10/hPS2KeyboardPlug.jpe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858000" y="4419600"/>
            <a:ext cx="1063256" cy="762000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7"/>
          <p:cNvPicPr>
            <a:picLocks noChangeAspect="1" noChangeArrowheads="1"/>
          </p:cNvPicPr>
          <p:nvPr/>
        </p:nvPicPr>
        <p:blipFill>
          <a:blip r:embed="rId5" cstate="print"/>
          <a:srcRect l="6896" t="18065"/>
          <a:stretch>
            <a:fillRect/>
          </a:stretch>
        </p:blipFill>
        <p:spPr bwMode="auto">
          <a:xfrm>
            <a:off x="6858000" y="5333999"/>
            <a:ext cx="1066800" cy="1386841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239000" y="228600"/>
            <a:ext cx="1628913" cy="1440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Background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Flow of game design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76400" y="2743200"/>
            <a:ext cx="1219200" cy="92333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Initialize VGA Controller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429000" y="2743200"/>
            <a:ext cx="1676400" cy="92333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Create initial Background  Display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638800" y="2743200"/>
            <a:ext cx="1219200" cy="92333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Generate Moving Objects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752600" y="5105400"/>
            <a:ext cx="1295400" cy="1200329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Create Frog at Reset Position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429000" y="5240975"/>
            <a:ext cx="1219200" cy="923330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Detect Frog Motion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029200" y="5105400"/>
            <a:ext cx="1447800" cy="1200329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Check Frog position against  objects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781800" y="5381500"/>
            <a:ext cx="1219200" cy="646331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Output Score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447800" y="2209800"/>
            <a:ext cx="2209800" cy="369332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Start-Up Sequence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447800" y="4495800"/>
            <a:ext cx="2133600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Game Sequence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219200" y="2590800"/>
            <a:ext cx="5943600" cy="1295400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219200" y="4876800"/>
            <a:ext cx="7086600" cy="1828800"/>
          </a:xfrm>
          <a:prstGeom prst="rect">
            <a:avLst/>
          </a:prstGeom>
          <a:noFill/>
          <a:ln>
            <a:solidFill>
              <a:srgbClr val="FFFF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/>
          <p:cNvCxnSpPr>
            <a:stCxn id="4" idx="3"/>
            <a:endCxn id="5" idx="1"/>
          </p:cNvCxnSpPr>
          <p:nvPr/>
        </p:nvCxnSpPr>
        <p:spPr>
          <a:xfrm>
            <a:off x="2895600" y="3204865"/>
            <a:ext cx="533400" cy="0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5" idx="3"/>
            <a:endCxn id="6" idx="1"/>
          </p:cNvCxnSpPr>
          <p:nvPr/>
        </p:nvCxnSpPr>
        <p:spPr>
          <a:xfrm>
            <a:off x="5105400" y="3204865"/>
            <a:ext cx="533400" cy="0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hape 24"/>
          <p:cNvCxnSpPr>
            <a:stCxn id="6" idx="3"/>
            <a:endCxn id="39" idx="3"/>
          </p:cNvCxnSpPr>
          <p:nvPr/>
        </p:nvCxnSpPr>
        <p:spPr>
          <a:xfrm>
            <a:off x="6858000" y="3204865"/>
            <a:ext cx="838200" cy="1024235"/>
          </a:xfrm>
          <a:prstGeom prst="bentConnector3">
            <a:avLst>
              <a:gd name="adj1" fmla="val 127273"/>
            </a:avLst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hape 28"/>
          <p:cNvCxnSpPr>
            <a:stCxn id="39" idx="1"/>
            <a:endCxn id="7" idx="1"/>
          </p:cNvCxnSpPr>
          <p:nvPr/>
        </p:nvCxnSpPr>
        <p:spPr>
          <a:xfrm rot="10800000" flipH="1" flipV="1">
            <a:off x="838200" y="4229099"/>
            <a:ext cx="914400" cy="1476465"/>
          </a:xfrm>
          <a:prstGeom prst="bentConnector3">
            <a:avLst>
              <a:gd name="adj1" fmla="val -25000"/>
            </a:avLst>
          </a:prstGeom>
          <a:ln w="76200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7" idx="3"/>
            <a:endCxn id="8" idx="1"/>
          </p:cNvCxnSpPr>
          <p:nvPr/>
        </p:nvCxnSpPr>
        <p:spPr>
          <a:xfrm flipV="1">
            <a:off x="3048000" y="5702640"/>
            <a:ext cx="381000" cy="2925"/>
          </a:xfrm>
          <a:prstGeom prst="straightConnector1">
            <a:avLst/>
          </a:prstGeom>
          <a:ln w="57150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8" idx="3"/>
            <a:endCxn id="9" idx="1"/>
          </p:cNvCxnSpPr>
          <p:nvPr/>
        </p:nvCxnSpPr>
        <p:spPr>
          <a:xfrm>
            <a:off x="4648200" y="5702640"/>
            <a:ext cx="381000" cy="2925"/>
          </a:xfrm>
          <a:prstGeom prst="straightConnector1">
            <a:avLst/>
          </a:prstGeom>
          <a:ln w="57150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9" idx="3"/>
            <a:endCxn id="10" idx="1"/>
          </p:cNvCxnSpPr>
          <p:nvPr/>
        </p:nvCxnSpPr>
        <p:spPr>
          <a:xfrm flipV="1">
            <a:off x="6477000" y="5704666"/>
            <a:ext cx="304800" cy="899"/>
          </a:xfrm>
          <a:prstGeom prst="straightConnector1">
            <a:avLst/>
          </a:prstGeom>
          <a:ln w="57150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/>
          <p:cNvSpPr/>
          <p:nvPr/>
        </p:nvSpPr>
        <p:spPr>
          <a:xfrm>
            <a:off x="838200" y="4191000"/>
            <a:ext cx="6858000" cy="76200"/>
          </a:xfrm>
          <a:prstGeom prst="rect">
            <a:avLst/>
          </a:prstGeom>
          <a:gradFill>
            <a:gsLst>
              <a:gs pos="0">
                <a:srgbClr val="FFF200"/>
              </a:gs>
              <a:gs pos="45000">
                <a:srgbClr val="FF7A00"/>
              </a:gs>
              <a:gs pos="70000">
                <a:srgbClr val="FF0300"/>
              </a:gs>
              <a:gs pos="100000">
                <a:srgbClr val="C00000"/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Elbow Connector 42"/>
          <p:cNvCxnSpPr>
            <a:stCxn id="10" idx="2"/>
            <a:endCxn id="7" idx="2"/>
          </p:cNvCxnSpPr>
          <p:nvPr/>
        </p:nvCxnSpPr>
        <p:spPr>
          <a:xfrm rot="5400000">
            <a:off x="4756901" y="3671230"/>
            <a:ext cx="277898" cy="4991100"/>
          </a:xfrm>
          <a:prstGeom prst="bentConnector3">
            <a:avLst>
              <a:gd name="adj1" fmla="val 182260"/>
            </a:avLst>
          </a:prstGeom>
          <a:ln w="38100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Design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Three files for initial Start-Up Sequence</a:t>
            </a:r>
          </a:p>
          <a:p>
            <a:pPr lvl="1"/>
            <a:r>
              <a:rPr lang="en-US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(1) vgaSyncGenerator.vhd</a:t>
            </a:r>
          </a:p>
          <a:p>
            <a:pPr lvl="1"/>
            <a:r>
              <a:rPr lang="en-US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(2) backGroundGenerator.vhd</a:t>
            </a:r>
          </a:p>
          <a:p>
            <a:pPr lvl="1"/>
            <a:r>
              <a:rPr lang="en-US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(3) Objects.vhd</a:t>
            </a:r>
            <a:endParaRPr lang="en-US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3949700"/>
            <a:ext cx="2590800" cy="1850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22600" y="3949700"/>
            <a:ext cx="2743200" cy="1438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867400" y="3949700"/>
            <a:ext cx="3124200" cy="19830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2743200" y="6096000"/>
            <a:ext cx="342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Entity definitions for VHDL files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Design cont’d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vgaSyncGenerator.vhd</a:t>
            </a:r>
          </a:p>
          <a:p>
            <a:pPr lvl="1"/>
            <a:r>
              <a:rPr lang="en-US" dirty="0" smtClean="0"/>
              <a:t>Creates Horizontal &amp; Vertical display using count pixel position with H / </a:t>
            </a:r>
            <a:r>
              <a:rPr lang="en-US" dirty="0" err="1" smtClean="0"/>
              <a:t>Vsync</a:t>
            </a:r>
            <a:r>
              <a:rPr lang="en-US" dirty="0" smtClean="0"/>
              <a:t> driven by a 25 MHz clock generated from FPGA</a:t>
            </a:r>
          </a:p>
          <a:p>
            <a:pPr lvl="1"/>
            <a:r>
              <a:rPr lang="en-US" dirty="0" smtClean="0"/>
              <a:t>Color output created by 8-bit colors generated on VGA port</a:t>
            </a:r>
          </a:p>
          <a:p>
            <a:pPr lvl="1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568440" y="4000500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640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 rot="16200000">
            <a:off x="4566166" y="5301734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480</a:t>
            </a:r>
            <a:endParaRPr lang="en-US" dirty="0"/>
          </a:p>
        </p:txBody>
      </p:sp>
      <p:sp>
        <p:nvSpPr>
          <p:cNvPr id="11" name="Right Arrow 10"/>
          <p:cNvSpPr/>
          <p:nvPr/>
        </p:nvSpPr>
        <p:spPr>
          <a:xfrm>
            <a:off x="7315200" y="4114800"/>
            <a:ext cx="1371600" cy="152400"/>
          </a:xfrm>
          <a:prstGeom prst="rightArrow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/>
        </p:nvSpPr>
        <p:spPr>
          <a:xfrm rot="10800000">
            <a:off x="5181600" y="4114800"/>
            <a:ext cx="1371600" cy="152400"/>
          </a:xfrm>
          <a:prstGeom prst="rightArrow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/>
          <p:cNvSpPr/>
          <p:nvPr/>
        </p:nvSpPr>
        <p:spPr>
          <a:xfrm rot="5400000">
            <a:off x="4610100" y="6134100"/>
            <a:ext cx="685800" cy="152400"/>
          </a:xfrm>
          <a:prstGeom prst="rightArrow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/>
          <p:cNvSpPr/>
          <p:nvPr/>
        </p:nvSpPr>
        <p:spPr>
          <a:xfrm rot="16200000">
            <a:off x="4610100" y="4686300"/>
            <a:ext cx="685800" cy="152400"/>
          </a:xfrm>
          <a:prstGeom prst="rightArrow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rapezoid 24"/>
          <p:cNvSpPr/>
          <p:nvPr/>
        </p:nvSpPr>
        <p:spPr>
          <a:xfrm rot="5400000">
            <a:off x="3086100" y="5448300"/>
            <a:ext cx="1676400" cy="685800"/>
          </a:xfrm>
          <a:prstGeom prst="trapezoid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838200" y="4648200"/>
            <a:ext cx="1828800" cy="369332"/>
          </a:xfrm>
          <a:prstGeom prst="rect">
            <a:avLst/>
          </a:prstGeom>
          <a:solidFill>
            <a:srgbClr val="C00000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Control Module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838200" y="5029200"/>
            <a:ext cx="1828800" cy="1477328"/>
          </a:xfrm>
          <a:prstGeom prst="rect">
            <a:avLst/>
          </a:prstGeom>
          <a:solidFill>
            <a:srgbClr val="FFFF00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H-sync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V-sync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Red (3-bit)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Green (3-bit)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Blue (2-bit)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200400" y="4572000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VGA Port</a:t>
            </a:r>
            <a:endParaRPr lang="en-US" dirty="0"/>
          </a:p>
        </p:txBody>
      </p:sp>
      <p:sp>
        <p:nvSpPr>
          <p:cNvPr id="29" name="Right Arrow 28"/>
          <p:cNvSpPr/>
          <p:nvPr/>
        </p:nvSpPr>
        <p:spPr>
          <a:xfrm>
            <a:off x="2743200" y="5181600"/>
            <a:ext cx="762000" cy="152400"/>
          </a:xfrm>
          <a:prstGeom prst="rightArrow">
            <a:avLst/>
          </a:prstGeom>
          <a:solidFill>
            <a:schemeClr val="tx1"/>
          </a:solidFill>
          <a:ln>
            <a:solidFill>
              <a:schemeClr val="bg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ight Arrow 29"/>
          <p:cNvSpPr/>
          <p:nvPr/>
        </p:nvSpPr>
        <p:spPr>
          <a:xfrm>
            <a:off x="2743200" y="5410200"/>
            <a:ext cx="762000" cy="152400"/>
          </a:xfrm>
          <a:prstGeom prst="rightArrow">
            <a:avLst/>
          </a:prstGeom>
          <a:solidFill>
            <a:schemeClr val="tx1"/>
          </a:solidFill>
          <a:ln>
            <a:solidFill>
              <a:schemeClr val="bg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ight Arrow 30"/>
          <p:cNvSpPr/>
          <p:nvPr/>
        </p:nvSpPr>
        <p:spPr>
          <a:xfrm>
            <a:off x="2743200" y="5715000"/>
            <a:ext cx="762000" cy="152400"/>
          </a:xfrm>
          <a:prstGeom prst="rightArrow">
            <a:avLst/>
          </a:prstGeom>
          <a:solidFill>
            <a:srgbClr val="FF0000"/>
          </a:solidFill>
          <a:ln>
            <a:solidFill>
              <a:schemeClr val="bg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/>
          <p:cNvSpPr/>
          <p:nvPr/>
        </p:nvSpPr>
        <p:spPr>
          <a:xfrm>
            <a:off x="2743200" y="5943600"/>
            <a:ext cx="762000" cy="152400"/>
          </a:xfrm>
          <a:prstGeom prst="rightArrow">
            <a:avLst/>
          </a:prstGeom>
          <a:solidFill>
            <a:srgbClr val="00B050"/>
          </a:solidFill>
          <a:ln>
            <a:solidFill>
              <a:schemeClr val="bg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/>
          <p:cNvSpPr/>
          <p:nvPr/>
        </p:nvSpPr>
        <p:spPr>
          <a:xfrm>
            <a:off x="2743200" y="6248400"/>
            <a:ext cx="762000" cy="152400"/>
          </a:xfrm>
          <a:prstGeom prst="rightArrow">
            <a:avLst/>
          </a:prstGeom>
          <a:solidFill>
            <a:srgbClr val="0070C0"/>
          </a:solidFill>
          <a:ln>
            <a:solidFill>
              <a:schemeClr val="bg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3733800" y="5257800"/>
            <a:ext cx="76200" cy="762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3733800" y="5486400"/>
            <a:ext cx="76200" cy="762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3733800" y="5715000"/>
            <a:ext cx="76200" cy="762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3733800" y="5943600"/>
            <a:ext cx="76200" cy="762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3733800" y="6172200"/>
            <a:ext cx="76200" cy="762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3886200" y="5410200"/>
            <a:ext cx="76200" cy="762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3886200" y="5638800"/>
            <a:ext cx="76200" cy="762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3886200" y="5867400"/>
            <a:ext cx="76200" cy="762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3886200" y="6096000"/>
            <a:ext cx="76200" cy="762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3886200" y="6324600"/>
            <a:ext cx="76200" cy="762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4038600" y="5257800"/>
            <a:ext cx="76200" cy="762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4038600" y="5486400"/>
            <a:ext cx="76200" cy="762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4038600" y="5715000"/>
            <a:ext cx="76200" cy="762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4038600" y="5943600"/>
            <a:ext cx="76200" cy="762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4038600" y="6172200"/>
            <a:ext cx="76200" cy="762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5257800" y="4419600"/>
            <a:ext cx="3352800" cy="2133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/>
          <p:cNvSpPr txBox="1"/>
          <p:nvPr/>
        </p:nvSpPr>
        <p:spPr>
          <a:xfrm>
            <a:off x="6172200" y="5105400"/>
            <a:ext cx="152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Output Resolution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Design cont’d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backGroundGenerator.vhd</a:t>
            </a:r>
          </a:p>
          <a:p>
            <a:pPr lvl="1"/>
            <a:r>
              <a:rPr lang="en-US" dirty="0" smtClean="0"/>
              <a:t>Creates the initial background image as a “map” for the game</a:t>
            </a:r>
          </a:p>
          <a:p>
            <a:pPr lvl="2"/>
            <a:r>
              <a:rPr lang="en-US" dirty="0" smtClean="0"/>
              <a:t>Colors created from horizontal and vertical counting vector position from file vgaSyncControler.vhd</a:t>
            </a:r>
            <a:endParaRPr lang="en-US" dirty="0"/>
          </a:p>
        </p:txBody>
      </p:sp>
      <p:pic>
        <p:nvPicPr>
          <p:cNvPr id="4" name="Picture 3" descr="DSCN578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971800" y="4343400"/>
            <a:ext cx="3505200" cy="2248941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990600" y="4343400"/>
            <a:ext cx="1447800" cy="1200329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Upper Half depicts “water” zone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010400" y="5334000"/>
            <a:ext cx="1447800" cy="1200329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Lower Half depicts “street” zone</a:t>
            </a:r>
            <a:endParaRPr lang="en-US" dirty="0"/>
          </a:p>
        </p:txBody>
      </p:sp>
      <p:sp>
        <p:nvSpPr>
          <p:cNvPr id="8" name="Right Arrow 7"/>
          <p:cNvSpPr/>
          <p:nvPr/>
        </p:nvSpPr>
        <p:spPr>
          <a:xfrm>
            <a:off x="2438400" y="4660900"/>
            <a:ext cx="533400" cy="228600"/>
          </a:xfrm>
          <a:prstGeom prst="right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 rot="10800000">
            <a:off x="6477000" y="5943600"/>
            <a:ext cx="533400" cy="228600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914400" y="5715001"/>
            <a:ext cx="1524000" cy="923330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Grass area always “safe”</a:t>
            </a:r>
            <a:endParaRPr lang="en-US" dirty="0"/>
          </a:p>
        </p:txBody>
      </p:sp>
      <p:sp>
        <p:nvSpPr>
          <p:cNvPr id="11" name="Right Arrow 10"/>
          <p:cNvSpPr/>
          <p:nvPr/>
        </p:nvSpPr>
        <p:spPr>
          <a:xfrm>
            <a:off x="2438400" y="6324600"/>
            <a:ext cx="533400" cy="228600"/>
          </a:xfrm>
          <a:prstGeom prst="right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Design cont’d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Objects.vhd</a:t>
            </a:r>
          </a:p>
          <a:p>
            <a:pPr lvl="1"/>
            <a:r>
              <a:rPr lang="en-US" dirty="0" smtClean="0"/>
              <a:t>Implements moving objects for frog to traverse through</a:t>
            </a:r>
          </a:p>
          <a:p>
            <a:pPr lvl="2"/>
            <a:r>
              <a:rPr lang="en-US" dirty="0" smtClean="0"/>
              <a:t>Upper portion of screen, water collision results in death</a:t>
            </a:r>
          </a:p>
          <a:p>
            <a:pPr lvl="2"/>
            <a:r>
              <a:rPr lang="en-US" dirty="0" smtClean="0"/>
              <a:t>Lower portion of screen, object collision results in death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257800" y="4419600"/>
            <a:ext cx="3502152" cy="22494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1371600" y="5105401"/>
            <a:ext cx="2133600" cy="120032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Log objects on blue portion, car object on black portion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Right Arrow 5"/>
          <p:cNvSpPr/>
          <p:nvPr/>
        </p:nvSpPr>
        <p:spPr>
          <a:xfrm>
            <a:off x="3429000" y="5486400"/>
            <a:ext cx="1828800" cy="22860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chnic">
  <a:themeElements>
    <a:clrScheme name="Technic">
      <a:dk1>
        <a:sysClr val="windowText" lastClr="000000"/>
      </a:dk1>
      <a:lt1>
        <a:sysClr val="window" lastClr="FFFFFF"/>
      </a:lt1>
      <a:dk2>
        <a:srgbClr val="3B3B3B"/>
      </a:dk2>
      <a:lt2>
        <a:srgbClr val="D4D2D0"/>
      </a:lt2>
      <a:accent1>
        <a:srgbClr val="6EA0B0"/>
      </a:accent1>
      <a:accent2>
        <a:srgbClr val="CCAF0A"/>
      </a:accent2>
      <a:accent3>
        <a:srgbClr val="8D89A4"/>
      </a:accent3>
      <a:accent4>
        <a:srgbClr val="748560"/>
      </a:accent4>
      <a:accent5>
        <a:srgbClr val="9E9273"/>
      </a:accent5>
      <a:accent6>
        <a:srgbClr val="7E848D"/>
      </a:accent6>
      <a:hlink>
        <a:srgbClr val="00C8C3"/>
      </a:hlink>
      <a:folHlink>
        <a:srgbClr val="A116E0"/>
      </a:folHlink>
    </a:clrScheme>
    <a:fontScheme name="Technic">
      <a:majorFont>
        <a:latin typeface="Franklin Gothic Book"/>
        <a:ea typeface=""/>
        <a:cs typeface=""/>
        <a:font script="Jpan" typeface="ＭＳ Ｐゴシック"/>
        <a:font script="Hang" typeface="HY견고딕"/>
        <a:font script="Hans" typeface="宋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HGｺﾞｼｯｸM"/>
        <a:font script="Hang" typeface="HY중고딕"/>
        <a:font script="Hans" typeface="黑体"/>
        <a:font script="Hant" typeface="微軟正黑體"/>
        <a:font script="Arab" typeface="Tahoma"/>
        <a:font script="Hebr" typeface="Levenim MT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Technic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</a:schemeClr>
            </a:gs>
            <a:gs pos="68000">
              <a:schemeClr val="phClr">
                <a:tint val="77000"/>
              </a:schemeClr>
            </a:gs>
            <a:gs pos="81000">
              <a:schemeClr val="phClr">
                <a:tint val="79000"/>
              </a:schemeClr>
            </a:gs>
            <a:gs pos="86000">
              <a:schemeClr val="phClr">
                <a:tint val="73000"/>
              </a:schemeClr>
            </a:gs>
            <a:gs pos="100000">
              <a:schemeClr val="phClr">
                <a:tint val="3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3000"/>
                <a:satMod val="150000"/>
              </a:schemeClr>
            </a:gs>
            <a:gs pos="25000">
              <a:schemeClr val="phClr">
                <a:tint val="96000"/>
                <a:shade val="80000"/>
                <a:satMod val="105000"/>
              </a:schemeClr>
            </a:gs>
            <a:gs pos="38000">
              <a:schemeClr val="phClr">
                <a:tint val="96000"/>
                <a:shade val="59000"/>
                <a:satMod val="120000"/>
              </a:schemeClr>
            </a:gs>
            <a:gs pos="55000">
              <a:schemeClr val="phClr">
                <a:shade val="57000"/>
                <a:satMod val="120000"/>
              </a:schemeClr>
            </a:gs>
            <a:gs pos="80000">
              <a:schemeClr val="phClr">
                <a:shade val="56000"/>
                <a:satMod val="145000"/>
              </a:schemeClr>
            </a:gs>
            <a:gs pos="88000">
              <a:schemeClr val="phClr">
                <a:shade val="63000"/>
                <a:satMod val="160000"/>
              </a:schemeClr>
            </a:gs>
            <a:gs pos="100000">
              <a:schemeClr val="phClr">
                <a:tint val="99555"/>
                <a:satMod val="155000"/>
              </a:schemeClr>
            </a:gs>
          </a:gsLst>
          <a:lin ang="5400000" scaled="1"/>
        </a:gradFill>
      </a:fillStyleLst>
      <a:lnStyleLst>
        <a:ln w="9525" cap="flat" cmpd="sng" algn="ctr">
          <a:solidFill>
            <a:schemeClr val="phClr">
              <a:shade val="60000"/>
              <a:satMod val="30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</a:effectStyle>
        <a:effectStyle>
          <a:effectLst>
            <a:glow rad="700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</a:effectStyle>
        <a:effectStyle>
          <a:effectLst>
            <a:glow rad="762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  <a:scene3d>
            <a:camera prst="orthographicFront" fov="0">
              <a:rot lat="0" lon="0" rev="0"/>
            </a:camera>
            <a:lightRig rig="harsh" dir="t">
              <a:rot lat="6000000" lon="6000000" rev="0"/>
            </a:lightRig>
          </a:scene3d>
          <a:sp3d contourW="10000" prstMaterial="metal">
            <a:bevelT w="20000" h="9000" prst="softRound"/>
            <a:contourClr>
              <a:schemeClr val="phClr">
                <a:shade val="30000"/>
                <a:satMod val="2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50000"/>
              </a:schemeClr>
            </a:gs>
            <a:gs pos="30000">
              <a:schemeClr val="phClr">
                <a:shade val="60000"/>
                <a:satMod val="150000"/>
              </a:schemeClr>
            </a:gs>
            <a:gs pos="100000">
              <a:schemeClr val="phClr">
                <a:tint val="83000"/>
                <a:satMod val="200000"/>
              </a:schemeClr>
            </a:gs>
          </a:gsLst>
          <a:lin ang="13000000" scaled="0"/>
        </a:gradFill>
        <a:gradFill rotWithShape="1">
          <a:gsLst>
            <a:gs pos="0">
              <a:schemeClr val="phClr">
                <a:tint val="78000"/>
                <a:satMod val="220000"/>
              </a:schemeClr>
            </a:gs>
            <a:gs pos="100000">
              <a:schemeClr val="phClr">
                <a:shade val="35000"/>
                <a:satMod val="155000"/>
              </a:schemeClr>
            </a:gs>
          </a:gsLst>
          <a:path path="circle">
            <a:fillToRect l="60000" t="50000" r="4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Technic</Template>
  <TotalTime>1388</TotalTime>
  <Words>1028</Words>
  <Application>Microsoft Office PowerPoint</Application>
  <PresentationFormat>On-screen Show (4:3)</PresentationFormat>
  <Paragraphs>289</Paragraphs>
  <Slides>24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5" baseType="lpstr">
      <vt:lpstr>Technic</vt:lpstr>
      <vt:lpstr>FROGGER! (on Spartan 3-E Dev. Board)</vt:lpstr>
      <vt:lpstr>Outline</vt:lpstr>
      <vt:lpstr>Introduction</vt:lpstr>
      <vt:lpstr>Introduction cont’d</vt:lpstr>
      <vt:lpstr>Background</vt:lpstr>
      <vt:lpstr>Design</vt:lpstr>
      <vt:lpstr>Design cont’d</vt:lpstr>
      <vt:lpstr>Design cont’d</vt:lpstr>
      <vt:lpstr>Design cont’d</vt:lpstr>
      <vt:lpstr>Design cont’d</vt:lpstr>
      <vt:lpstr>Design cont’d</vt:lpstr>
      <vt:lpstr>Design cont’d</vt:lpstr>
      <vt:lpstr>Design cont’d</vt:lpstr>
      <vt:lpstr>Design cont’d </vt:lpstr>
      <vt:lpstr>Design cont’d</vt:lpstr>
      <vt:lpstr>Design cont’d</vt:lpstr>
      <vt:lpstr>Design Cont’d</vt:lpstr>
      <vt:lpstr>Implementation &amp; Verification</vt:lpstr>
      <vt:lpstr>Results &amp; Analysis</vt:lpstr>
      <vt:lpstr>Results &amp; Analysis cont’d</vt:lpstr>
      <vt:lpstr>Conclusion</vt:lpstr>
      <vt:lpstr>Conclusion cont’d</vt:lpstr>
      <vt:lpstr>References</vt:lpstr>
      <vt:lpstr>Design Rules Implementation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Frogger (for the Spartan 3E-500 development board) </dc:title>
  <dc:creator>Emily</dc:creator>
  <cp:lastModifiedBy>jonesed3</cp:lastModifiedBy>
  <cp:revision>175</cp:revision>
  <dcterms:created xsi:type="dcterms:W3CDTF">2012-08-05T04:00:53Z</dcterms:created>
  <dcterms:modified xsi:type="dcterms:W3CDTF">2012-08-11T00:12:25Z</dcterms:modified>
</cp:coreProperties>
</file>